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25"/>
  </p:notesMasterIdLst>
  <p:handoutMasterIdLst>
    <p:handoutMasterId r:id="rId26"/>
  </p:handoutMasterIdLst>
  <p:sldIdLst>
    <p:sldId id="256" r:id="rId5"/>
    <p:sldId id="300" r:id="rId6"/>
    <p:sldId id="257" r:id="rId7"/>
    <p:sldId id="267" r:id="rId8"/>
    <p:sldId id="261" r:id="rId9"/>
    <p:sldId id="262" r:id="rId10"/>
    <p:sldId id="273" r:id="rId11"/>
    <p:sldId id="263" r:id="rId12"/>
    <p:sldId id="264" r:id="rId13"/>
    <p:sldId id="296" r:id="rId14"/>
    <p:sldId id="269" r:id="rId15"/>
    <p:sldId id="301" r:id="rId16"/>
    <p:sldId id="272" r:id="rId17"/>
    <p:sldId id="268" r:id="rId18"/>
    <p:sldId id="270" r:id="rId19"/>
    <p:sldId id="295" r:id="rId20"/>
    <p:sldId id="294" r:id="rId21"/>
    <p:sldId id="298" r:id="rId22"/>
    <p:sldId id="265" r:id="rId23"/>
    <p:sldId id="299" r:id="rId24"/>
  </p:sldIdLst>
  <p:sldSz cx="12192000" cy="6858000"/>
  <p:notesSz cx="6889750"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44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0E4D95-96A8-FA82-1271-A30C82864DAF}" v="70" dt="2025-10-01T11:39:13.414"/>
    <p1510:client id="{B45D3CC5-4AA6-C872-BE54-2C0EC72F09BD}" v="298" dt="2025-10-01T11:58:51.4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74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6051" cy="501497"/>
          </a:xfrm>
          <a:prstGeom prst="rect">
            <a:avLst/>
          </a:prstGeom>
        </p:spPr>
        <p:txBody>
          <a:bodyPr vert="horz" lIns="93196" tIns="46598" rIns="93196" bIns="46598" rtlCol="0"/>
          <a:lstStyle>
            <a:lvl1pPr algn="l">
              <a:defRPr sz="1200"/>
            </a:lvl1pPr>
          </a:lstStyle>
          <a:p>
            <a:endParaRPr lang="en-GB"/>
          </a:p>
        </p:txBody>
      </p:sp>
      <p:sp>
        <p:nvSpPr>
          <p:cNvPr id="3" name="Date Placeholder 2"/>
          <p:cNvSpPr>
            <a:spLocks noGrp="1"/>
          </p:cNvSpPr>
          <p:nvPr>
            <p:ph type="dt" sz="quarter" idx="1"/>
          </p:nvPr>
        </p:nvSpPr>
        <p:spPr>
          <a:xfrm>
            <a:off x="3902058" y="0"/>
            <a:ext cx="2986050" cy="501497"/>
          </a:xfrm>
          <a:prstGeom prst="rect">
            <a:avLst/>
          </a:prstGeom>
        </p:spPr>
        <p:txBody>
          <a:bodyPr vert="horz" lIns="93196" tIns="46598" rIns="93196" bIns="46598" rtlCol="0"/>
          <a:lstStyle>
            <a:lvl1pPr algn="r">
              <a:defRPr sz="1200"/>
            </a:lvl1pPr>
          </a:lstStyle>
          <a:p>
            <a:fld id="{667A95C9-792B-4076-B45D-96E741424A14}" type="datetimeFigureOut">
              <a:rPr lang="en-GB" smtClean="0"/>
              <a:t>08/10/2025</a:t>
            </a:fld>
            <a:endParaRPr lang="en-GB"/>
          </a:p>
        </p:txBody>
      </p:sp>
      <p:sp>
        <p:nvSpPr>
          <p:cNvPr id="4" name="Footer Placeholder 3"/>
          <p:cNvSpPr>
            <a:spLocks noGrp="1"/>
          </p:cNvSpPr>
          <p:nvPr>
            <p:ph type="ftr" sz="quarter" idx="2"/>
          </p:nvPr>
        </p:nvSpPr>
        <p:spPr>
          <a:xfrm>
            <a:off x="1" y="9517216"/>
            <a:ext cx="2986051" cy="501497"/>
          </a:xfrm>
          <a:prstGeom prst="rect">
            <a:avLst/>
          </a:prstGeom>
        </p:spPr>
        <p:txBody>
          <a:bodyPr vert="horz" lIns="93196" tIns="46598" rIns="93196" bIns="46598" rtlCol="0" anchor="b"/>
          <a:lstStyle>
            <a:lvl1pPr algn="l">
              <a:defRPr sz="1200"/>
            </a:lvl1pPr>
          </a:lstStyle>
          <a:p>
            <a:endParaRPr lang="en-GB"/>
          </a:p>
        </p:txBody>
      </p:sp>
      <p:sp>
        <p:nvSpPr>
          <p:cNvPr id="5" name="Slide Number Placeholder 4"/>
          <p:cNvSpPr>
            <a:spLocks noGrp="1"/>
          </p:cNvSpPr>
          <p:nvPr>
            <p:ph type="sldNum" sz="quarter" idx="3"/>
          </p:nvPr>
        </p:nvSpPr>
        <p:spPr>
          <a:xfrm>
            <a:off x="3902058" y="9517216"/>
            <a:ext cx="2986050" cy="501497"/>
          </a:xfrm>
          <a:prstGeom prst="rect">
            <a:avLst/>
          </a:prstGeom>
        </p:spPr>
        <p:txBody>
          <a:bodyPr vert="horz" lIns="93196" tIns="46598" rIns="93196" bIns="46598" rtlCol="0" anchor="b"/>
          <a:lstStyle>
            <a:lvl1pPr algn="r">
              <a:defRPr sz="1200"/>
            </a:lvl1pPr>
          </a:lstStyle>
          <a:p>
            <a:fld id="{4A4C5B82-AC86-4717-A9E7-21036D3C7C18}" type="slidenum">
              <a:rPr lang="en-GB" smtClean="0"/>
              <a:t>‹#›</a:t>
            </a:fld>
            <a:endParaRPr lang="en-GB"/>
          </a:p>
        </p:txBody>
      </p:sp>
    </p:spTree>
    <p:extLst>
      <p:ext uri="{BB962C8B-B14F-4D97-AF65-F5344CB8AC3E}">
        <p14:creationId xmlns:p14="http://schemas.microsoft.com/office/powerpoint/2010/main" val="14717154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6051" cy="501497"/>
          </a:xfrm>
          <a:prstGeom prst="rect">
            <a:avLst/>
          </a:prstGeom>
        </p:spPr>
        <p:txBody>
          <a:bodyPr vert="horz" lIns="93196" tIns="46598" rIns="93196" bIns="46598" rtlCol="0"/>
          <a:lstStyle>
            <a:lvl1pPr algn="l">
              <a:defRPr sz="1200"/>
            </a:lvl1pPr>
          </a:lstStyle>
          <a:p>
            <a:endParaRPr lang="en-GB"/>
          </a:p>
        </p:txBody>
      </p:sp>
      <p:sp>
        <p:nvSpPr>
          <p:cNvPr id="3" name="Date Placeholder 2"/>
          <p:cNvSpPr>
            <a:spLocks noGrp="1"/>
          </p:cNvSpPr>
          <p:nvPr>
            <p:ph type="dt" idx="1"/>
          </p:nvPr>
        </p:nvSpPr>
        <p:spPr>
          <a:xfrm>
            <a:off x="3902058" y="0"/>
            <a:ext cx="2986050" cy="501497"/>
          </a:xfrm>
          <a:prstGeom prst="rect">
            <a:avLst/>
          </a:prstGeom>
        </p:spPr>
        <p:txBody>
          <a:bodyPr vert="horz" lIns="93196" tIns="46598" rIns="93196" bIns="46598" rtlCol="0"/>
          <a:lstStyle>
            <a:lvl1pPr algn="r">
              <a:defRPr sz="1200"/>
            </a:lvl1pPr>
          </a:lstStyle>
          <a:p>
            <a:fld id="{95A1025C-6961-4B5C-823B-43BBE3894522}" type="datetimeFigureOut">
              <a:rPr lang="en-GB" smtClean="0"/>
              <a:t>08/10/2025</a:t>
            </a:fld>
            <a:endParaRPr lang="en-GB"/>
          </a:p>
        </p:txBody>
      </p:sp>
      <p:sp>
        <p:nvSpPr>
          <p:cNvPr id="4" name="Slide Image Placeholder 3"/>
          <p:cNvSpPr>
            <a:spLocks noGrp="1" noRot="1" noChangeAspect="1"/>
          </p:cNvSpPr>
          <p:nvPr>
            <p:ph type="sldImg" idx="2"/>
          </p:nvPr>
        </p:nvSpPr>
        <p:spPr>
          <a:xfrm>
            <a:off x="439738" y="1252538"/>
            <a:ext cx="6010275" cy="3381375"/>
          </a:xfrm>
          <a:prstGeom prst="rect">
            <a:avLst/>
          </a:prstGeom>
          <a:noFill/>
          <a:ln w="12700">
            <a:solidFill>
              <a:prstClr val="black"/>
            </a:solidFill>
          </a:ln>
        </p:spPr>
        <p:txBody>
          <a:bodyPr vert="horz" lIns="93196" tIns="46598" rIns="93196" bIns="46598" rtlCol="0" anchor="ctr"/>
          <a:lstStyle/>
          <a:p>
            <a:endParaRPr lang="en-GB"/>
          </a:p>
        </p:txBody>
      </p:sp>
      <p:sp>
        <p:nvSpPr>
          <p:cNvPr id="5" name="Notes Placeholder 4"/>
          <p:cNvSpPr>
            <a:spLocks noGrp="1"/>
          </p:cNvSpPr>
          <p:nvPr>
            <p:ph type="body" sz="quarter" idx="3"/>
          </p:nvPr>
        </p:nvSpPr>
        <p:spPr>
          <a:xfrm>
            <a:off x="689468" y="4821096"/>
            <a:ext cx="5510815" cy="3944678"/>
          </a:xfrm>
          <a:prstGeom prst="rect">
            <a:avLst/>
          </a:prstGeom>
        </p:spPr>
        <p:txBody>
          <a:bodyPr vert="horz" lIns="93196" tIns="46598" rIns="93196" bIns="4659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17216"/>
            <a:ext cx="2986051" cy="501497"/>
          </a:xfrm>
          <a:prstGeom prst="rect">
            <a:avLst/>
          </a:prstGeom>
        </p:spPr>
        <p:txBody>
          <a:bodyPr vert="horz" lIns="93196" tIns="46598" rIns="93196" bIns="46598" rtlCol="0" anchor="b"/>
          <a:lstStyle>
            <a:lvl1pPr algn="l">
              <a:defRPr sz="1200"/>
            </a:lvl1pPr>
          </a:lstStyle>
          <a:p>
            <a:endParaRPr lang="en-GB"/>
          </a:p>
        </p:txBody>
      </p:sp>
      <p:sp>
        <p:nvSpPr>
          <p:cNvPr id="7" name="Slide Number Placeholder 6"/>
          <p:cNvSpPr>
            <a:spLocks noGrp="1"/>
          </p:cNvSpPr>
          <p:nvPr>
            <p:ph type="sldNum" sz="quarter" idx="5"/>
          </p:nvPr>
        </p:nvSpPr>
        <p:spPr>
          <a:xfrm>
            <a:off x="3902058" y="9517216"/>
            <a:ext cx="2986050" cy="501497"/>
          </a:xfrm>
          <a:prstGeom prst="rect">
            <a:avLst/>
          </a:prstGeom>
        </p:spPr>
        <p:txBody>
          <a:bodyPr vert="horz" lIns="93196" tIns="46598" rIns="93196" bIns="46598" rtlCol="0" anchor="b"/>
          <a:lstStyle>
            <a:lvl1pPr algn="r">
              <a:defRPr sz="1200"/>
            </a:lvl1pPr>
          </a:lstStyle>
          <a:p>
            <a:fld id="{62ACCDA2-BD92-4B55-8145-DF6937946809}" type="slidenum">
              <a:rPr lang="en-GB" smtClean="0"/>
              <a:t>‹#›</a:t>
            </a:fld>
            <a:endParaRPr lang="en-GB"/>
          </a:p>
        </p:txBody>
      </p:sp>
    </p:spTree>
    <p:extLst>
      <p:ext uri="{BB962C8B-B14F-4D97-AF65-F5344CB8AC3E}">
        <p14:creationId xmlns:p14="http://schemas.microsoft.com/office/powerpoint/2010/main" val="2577461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1</a:t>
            </a:fld>
            <a:endParaRPr lang="en-GB"/>
          </a:p>
        </p:txBody>
      </p:sp>
    </p:spTree>
    <p:extLst>
      <p:ext uri="{BB962C8B-B14F-4D97-AF65-F5344CB8AC3E}">
        <p14:creationId xmlns:p14="http://schemas.microsoft.com/office/powerpoint/2010/main" val="5940580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Children develop quickly in the early years-  a child’s experiences in this time has a major impact on future life chances (EYFS). </a:t>
            </a:r>
          </a:p>
          <a:p>
            <a:r>
              <a:rPr lang="en-GB"/>
              <a:t>“good parenting and high quality early learning, together, provide the foundation for children”- partnership working is important all through your child’s education, but especially at this point when children are transitioning into school. </a:t>
            </a:r>
          </a:p>
          <a:p>
            <a:endParaRPr lang="en-GB"/>
          </a:p>
          <a:p>
            <a:r>
              <a:rPr lang="en-GB"/>
              <a:t>3 prime areas- </a:t>
            </a:r>
          </a:p>
          <a:p>
            <a:r>
              <a:rPr lang="en-GB"/>
              <a:t>Communication and Language</a:t>
            </a:r>
          </a:p>
          <a:p>
            <a:r>
              <a:rPr lang="en-GB"/>
              <a:t>Personal, Social and Emotional Development</a:t>
            </a:r>
          </a:p>
          <a:p>
            <a:r>
              <a:rPr lang="en-GB"/>
              <a:t>Physical Development</a:t>
            </a:r>
          </a:p>
          <a:p>
            <a:endParaRPr lang="en-GB"/>
          </a:p>
          <a:p>
            <a:r>
              <a:rPr lang="en-GB"/>
              <a:t>4 specific areas-</a:t>
            </a:r>
          </a:p>
          <a:p>
            <a:r>
              <a:rPr lang="en-GB"/>
              <a:t>Literacy</a:t>
            </a:r>
          </a:p>
          <a:p>
            <a:r>
              <a:rPr lang="en-GB"/>
              <a:t>Mathematics</a:t>
            </a:r>
          </a:p>
          <a:p>
            <a:r>
              <a:rPr lang="en-GB"/>
              <a:t>Understanding the World</a:t>
            </a:r>
          </a:p>
          <a:p>
            <a:r>
              <a:rPr lang="en-GB"/>
              <a:t>Expressive Arts and Design</a:t>
            </a:r>
          </a:p>
          <a:p>
            <a:endParaRPr lang="en-GB"/>
          </a:p>
          <a:p>
            <a:endParaRPr lang="en-GB"/>
          </a:p>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3</a:t>
            </a:fld>
            <a:endParaRPr lang="en-GB"/>
          </a:p>
        </p:txBody>
      </p:sp>
    </p:spTree>
    <p:extLst>
      <p:ext uri="{BB962C8B-B14F-4D97-AF65-F5344CB8AC3E}">
        <p14:creationId xmlns:p14="http://schemas.microsoft.com/office/powerpoint/2010/main" val="1800143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Characteristics of effective learning- shape ‘how’ children learn rather than ‘what’ they learn. We want to set your children up to be successful learners throughout all of their education and life beyond school. </a:t>
            </a:r>
          </a:p>
          <a:p>
            <a:endParaRPr lang="en-GB"/>
          </a:p>
          <a:p>
            <a:r>
              <a:rPr lang="en-GB"/>
              <a:t>Playing and exploring- show a particular interest, often playing with what they know (rather than standing around not sure what to do). They may draw on their own experiences in play, for example playing in the roleplay area/ playing schools. They may also have a go at something new and try new experiences. </a:t>
            </a:r>
          </a:p>
          <a:p>
            <a:endParaRPr lang="en-GB"/>
          </a:p>
          <a:p>
            <a:r>
              <a:rPr lang="en-GB"/>
              <a:t>Active learning- not easily distracted, paying attention to details, concentrating when the activity interests them. Resilience. Believe that effort will pay off. Bounce back after difficulties. Proud of process not just the result. Children enjoying rewards for themselves, not for rewards and praise. </a:t>
            </a:r>
          </a:p>
          <a:p>
            <a:endParaRPr lang="en-GB"/>
          </a:p>
          <a:p>
            <a:r>
              <a:rPr lang="en-GB"/>
              <a:t>Thinking critically- thinking for themselves- they might develop their own games etc. can make links and predictions, cause and effect. Children might have conversations about what might happen and bring in different ideas. Reflecting on what happened and how well it worked and changing strategies as needed (</a:t>
            </a:r>
            <a:r>
              <a:rPr lang="en-GB" err="1"/>
              <a:t>lego</a:t>
            </a:r>
            <a:r>
              <a:rPr lang="en-GB"/>
              <a:t> tower) doing the task again and changing strategy based on what they have learnt from previous try. </a:t>
            </a:r>
          </a:p>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4</a:t>
            </a:fld>
            <a:endParaRPr lang="en-GB"/>
          </a:p>
        </p:txBody>
      </p:sp>
    </p:spTree>
    <p:extLst>
      <p:ext uri="{BB962C8B-B14F-4D97-AF65-F5344CB8AC3E}">
        <p14:creationId xmlns:p14="http://schemas.microsoft.com/office/powerpoint/2010/main" val="6460729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Most children have now started their baseline assessments</a:t>
            </a:r>
          </a:p>
        </p:txBody>
      </p:sp>
      <p:sp>
        <p:nvSpPr>
          <p:cNvPr id="4" name="Slide Number Placeholder 3"/>
          <p:cNvSpPr>
            <a:spLocks noGrp="1"/>
          </p:cNvSpPr>
          <p:nvPr>
            <p:ph type="sldNum" sz="quarter" idx="5"/>
          </p:nvPr>
        </p:nvSpPr>
        <p:spPr/>
        <p:txBody>
          <a:bodyPr/>
          <a:lstStyle/>
          <a:p>
            <a:fld id="{62ACCDA2-BD92-4B55-8145-DF6937946809}" type="slidenum">
              <a:rPr lang="en-GB" smtClean="0"/>
              <a:t>5</a:t>
            </a:fld>
            <a:endParaRPr lang="en-GB"/>
          </a:p>
        </p:txBody>
      </p:sp>
    </p:spTree>
    <p:extLst>
      <p:ext uri="{BB962C8B-B14F-4D97-AF65-F5344CB8AC3E}">
        <p14:creationId xmlns:p14="http://schemas.microsoft.com/office/powerpoint/2010/main" val="28306820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6</a:t>
            </a:fld>
            <a:endParaRPr lang="en-GB"/>
          </a:p>
        </p:txBody>
      </p:sp>
    </p:spTree>
    <p:extLst>
      <p:ext uri="{BB962C8B-B14F-4D97-AF65-F5344CB8AC3E}">
        <p14:creationId xmlns:p14="http://schemas.microsoft.com/office/powerpoint/2010/main" val="802768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Me –you introduce digraph, 2 letters one sound </a:t>
            </a:r>
          </a:p>
          <a:p>
            <a:r>
              <a:rPr lang="en-GB"/>
              <a:t>Digraphs and trigraphs </a:t>
            </a:r>
          </a:p>
        </p:txBody>
      </p:sp>
      <p:sp>
        <p:nvSpPr>
          <p:cNvPr id="4" name="Slide Number Placeholder 3"/>
          <p:cNvSpPr>
            <a:spLocks noGrp="1"/>
          </p:cNvSpPr>
          <p:nvPr>
            <p:ph type="sldNum" sz="quarter" idx="5"/>
          </p:nvPr>
        </p:nvSpPr>
        <p:spPr/>
        <p:txBody>
          <a:bodyPr/>
          <a:lstStyle/>
          <a:p>
            <a:fld id="{62ACCDA2-BD92-4B55-8145-DF6937946809}" type="slidenum">
              <a:rPr lang="en-GB" smtClean="0"/>
              <a:t>7</a:t>
            </a:fld>
            <a:endParaRPr lang="en-GB"/>
          </a:p>
        </p:txBody>
      </p:sp>
    </p:spTree>
    <p:extLst>
      <p:ext uri="{BB962C8B-B14F-4D97-AF65-F5344CB8AC3E}">
        <p14:creationId xmlns:p14="http://schemas.microsoft.com/office/powerpoint/2010/main" val="3330014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8</a:t>
            </a:fld>
            <a:endParaRPr lang="en-GB"/>
          </a:p>
        </p:txBody>
      </p:sp>
    </p:spTree>
    <p:extLst>
      <p:ext uri="{BB962C8B-B14F-4D97-AF65-F5344CB8AC3E}">
        <p14:creationId xmlns:p14="http://schemas.microsoft.com/office/powerpoint/2010/main" val="2068729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Word reading and comprehension two parts of reading. </a:t>
            </a:r>
          </a:p>
          <a:p>
            <a:endParaRPr lang="en-GB"/>
          </a:p>
          <a:p>
            <a:r>
              <a:rPr lang="en-GB"/>
              <a:t>Comprehension through shared reads</a:t>
            </a:r>
          </a:p>
          <a:p>
            <a:endParaRPr lang="en-GB"/>
          </a:p>
          <a:p>
            <a:r>
              <a:rPr lang="en-GB"/>
              <a:t>Phonics books less comprehension at this stage but you can still use pictures etc to help </a:t>
            </a:r>
          </a:p>
        </p:txBody>
      </p:sp>
      <p:sp>
        <p:nvSpPr>
          <p:cNvPr id="4" name="Slide Number Placeholder 3"/>
          <p:cNvSpPr>
            <a:spLocks noGrp="1"/>
          </p:cNvSpPr>
          <p:nvPr>
            <p:ph type="sldNum" sz="quarter" idx="5"/>
          </p:nvPr>
        </p:nvSpPr>
        <p:spPr/>
        <p:txBody>
          <a:bodyPr/>
          <a:lstStyle/>
          <a:p>
            <a:fld id="{62ACCDA2-BD92-4B55-8145-DF6937946809}" type="slidenum">
              <a:rPr lang="en-GB" smtClean="0"/>
              <a:t>9</a:t>
            </a:fld>
            <a:endParaRPr lang="en-GB"/>
          </a:p>
        </p:txBody>
      </p:sp>
    </p:spTree>
    <p:extLst>
      <p:ext uri="{BB962C8B-B14F-4D97-AF65-F5344CB8AC3E}">
        <p14:creationId xmlns:p14="http://schemas.microsoft.com/office/powerpoint/2010/main" val="2741827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11</a:t>
            </a:fld>
            <a:endParaRPr lang="en-GB"/>
          </a:p>
        </p:txBody>
      </p:sp>
    </p:spTree>
    <p:extLst>
      <p:ext uri="{BB962C8B-B14F-4D97-AF65-F5344CB8AC3E}">
        <p14:creationId xmlns:p14="http://schemas.microsoft.com/office/powerpoint/2010/main" val="7270282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13</a:t>
            </a:fld>
            <a:endParaRPr lang="en-GB"/>
          </a:p>
        </p:txBody>
      </p:sp>
    </p:spTree>
    <p:extLst>
      <p:ext uri="{BB962C8B-B14F-4D97-AF65-F5344CB8AC3E}">
        <p14:creationId xmlns:p14="http://schemas.microsoft.com/office/powerpoint/2010/main" val="37140595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14</a:t>
            </a:fld>
            <a:endParaRPr lang="en-GB"/>
          </a:p>
        </p:txBody>
      </p:sp>
    </p:spTree>
    <p:extLst>
      <p:ext uri="{BB962C8B-B14F-4D97-AF65-F5344CB8AC3E}">
        <p14:creationId xmlns:p14="http://schemas.microsoft.com/office/powerpoint/2010/main" val="25592808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15</a:t>
            </a:fld>
            <a:endParaRPr lang="en-GB"/>
          </a:p>
        </p:txBody>
      </p:sp>
    </p:spTree>
    <p:extLst>
      <p:ext uri="{BB962C8B-B14F-4D97-AF65-F5344CB8AC3E}">
        <p14:creationId xmlns:p14="http://schemas.microsoft.com/office/powerpoint/2010/main" val="748230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F541A8-68F9-4ADA-A634-ABB6B790B7AC}" type="slidenum">
              <a:rPr lang="en-GB" smtClean="0"/>
              <a:t>17</a:t>
            </a:fld>
            <a:endParaRPr lang="en-GB"/>
          </a:p>
        </p:txBody>
      </p:sp>
    </p:spTree>
    <p:extLst>
      <p:ext uri="{BB962C8B-B14F-4D97-AF65-F5344CB8AC3E}">
        <p14:creationId xmlns:p14="http://schemas.microsoft.com/office/powerpoint/2010/main" val="772845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FF541A8-68F9-4ADA-A634-ABB6B790B7AC}" type="slidenum">
              <a:rPr lang="en-GB" smtClean="0"/>
              <a:t>18</a:t>
            </a:fld>
            <a:endParaRPr lang="en-GB"/>
          </a:p>
        </p:txBody>
      </p:sp>
    </p:spTree>
    <p:extLst>
      <p:ext uri="{BB962C8B-B14F-4D97-AF65-F5344CB8AC3E}">
        <p14:creationId xmlns:p14="http://schemas.microsoft.com/office/powerpoint/2010/main" val="39073847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19</a:t>
            </a:fld>
            <a:endParaRPr lang="en-GB"/>
          </a:p>
        </p:txBody>
      </p:sp>
    </p:spTree>
    <p:extLst>
      <p:ext uri="{BB962C8B-B14F-4D97-AF65-F5344CB8AC3E}">
        <p14:creationId xmlns:p14="http://schemas.microsoft.com/office/powerpoint/2010/main" val="10501021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2ACCDA2-BD92-4B55-8145-DF6937946809}" type="slidenum">
              <a:rPr lang="en-GB" smtClean="0"/>
              <a:t>20</a:t>
            </a:fld>
            <a:endParaRPr lang="en-GB"/>
          </a:p>
        </p:txBody>
      </p:sp>
    </p:spTree>
    <p:extLst>
      <p:ext uri="{BB962C8B-B14F-4D97-AF65-F5344CB8AC3E}">
        <p14:creationId xmlns:p14="http://schemas.microsoft.com/office/powerpoint/2010/main" val="3870784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10/8/2025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6" y="2404534"/>
            <a:ext cx="8342327" cy="1646302"/>
          </a:xfrm>
        </p:spPr>
        <p:txBody>
          <a:bodyPr/>
          <a:lstStyle/>
          <a:p>
            <a:pPr algn="ctr"/>
            <a:r>
              <a:rPr lang="en-GB"/>
              <a:t>Reception Welcome Meeting </a:t>
            </a:r>
          </a:p>
        </p:txBody>
      </p:sp>
      <p:sp>
        <p:nvSpPr>
          <p:cNvPr id="3" name="Subtitle 2"/>
          <p:cNvSpPr>
            <a:spLocks noGrp="1"/>
          </p:cNvSpPr>
          <p:nvPr>
            <p:ph type="subTitle" idx="1"/>
          </p:nvPr>
        </p:nvSpPr>
        <p:spPr/>
        <p:txBody>
          <a:bodyPr/>
          <a:lstStyle/>
          <a:p>
            <a:pPr algn="ctr"/>
            <a:r>
              <a:rPr lang="en-GB"/>
              <a:t>01.10.25</a:t>
            </a:r>
          </a:p>
        </p:txBody>
      </p:sp>
      <p:pic>
        <p:nvPicPr>
          <p:cNvPr id="4" name="Picture 3">
            <a:extLst>
              <a:ext uri="{FF2B5EF4-FFF2-40B4-BE49-F238E27FC236}">
                <a16:creationId xmlns:a16="http://schemas.microsoft.com/office/drawing/2014/main" id="{055D07C9-24BF-4655-B487-8B40E7DA00C2}"/>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3629381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8DFEAA-2929-4E14-82BD-07C6D4EB1FB1}"/>
              </a:ext>
            </a:extLst>
          </p:cNvPr>
          <p:cNvPicPr>
            <a:picLocks noChangeAspect="1"/>
          </p:cNvPicPr>
          <p:nvPr/>
        </p:nvPicPr>
        <p:blipFill>
          <a:blip r:embed="rId2"/>
          <a:stretch>
            <a:fillRect/>
          </a:stretch>
        </p:blipFill>
        <p:spPr>
          <a:xfrm>
            <a:off x="10116876" y="339598"/>
            <a:ext cx="1549880" cy="1536964"/>
          </a:xfrm>
          <a:prstGeom prst="rect">
            <a:avLst/>
          </a:prstGeom>
        </p:spPr>
      </p:pic>
      <p:sp>
        <p:nvSpPr>
          <p:cNvPr id="3" name="Title 1">
            <a:extLst>
              <a:ext uri="{FF2B5EF4-FFF2-40B4-BE49-F238E27FC236}">
                <a16:creationId xmlns:a16="http://schemas.microsoft.com/office/drawing/2014/main" id="{781FF472-329F-45C2-A468-7717C03280D2}"/>
              </a:ext>
            </a:extLst>
          </p:cNvPr>
          <p:cNvSpPr txBox="1">
            <a:spLocks/>
          </p:cNvSpPr>
          <p:nvPr/>
        </p:nvSpPr>
        <p:spPr>
          <a:xfrm>
            <a:off x="659916" y="209005"/>
            <a:ext cx="9938415" cy="13208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solidFill>
                  <a:schemeClr val="tx1"/>
                </a:solidFill>
              </a:rPr>
              <a:t>The Reception Team</a:t>
            </a:r>
          </a:p>
        </p:txBody>
      </p:sp>
      <p:sp>
        <p:nvSpPr>
          <p:cNvPr id="4" name="Rectangle 3">
            <a:extLst>
              <a:ext uri="{FF2B5EF4-FFF2-40B4-BE49-F238E27FC236}">
                <a16:creationId xmlns:a16="http://schemas.microsoft.com/office/drawing/2014/main" id="{BA81455D-D136-4641-B2A4-E4EF87977388}"/>
              </a:ext>
            </a:extLst>
          </p:cNvPr>
          <p:cNvSpPr/>
          <p:nvPr/>
        </p:nvSpPr>
        <p:spPr>
          <a:xfrm>
            <a:off x="726141" y="1315615"/>
            <a:ext cx="7494494" cy="4093428"/>
          </a:xfrm>
          <a:prstGeom prst="rect">
            <a:avLst/>
          </a:prstGeom>
        </p:spPr>
        <p:txBody>
          <a:bodyPr wrap="square">
            <a:spAutoFit/>
          </a:bodyPr>
          <a:lstStyle/>
          <a:p>
            <a:pPr fontAlgn="base"/>
            <a:r>
              <a:rPr lang="en-GB" sz="2000" b="1">
                <a:solidFill>
                  <a:srgbClr val="000000"/>
                </a:solidFill>
                <a:latin typeface="+mj-lt"/>
              </a:rPr>
              <a:t>Reception leader: Mrs Edwards</a:t>
            </a:r>
          </a:p>
          <a:p>
            <a:pPr fontAlgn="base"/>
            <a:endParaRPr lang="en-GB" sz="2000" b="1">
              <a:solidFill>
                <a:srgbClr val="000000"/>
              </a:solidFill>
              <a:latin typeface="+mj-lt"/>
            </a:endParaRPr>
          </a:p>
          <a:p>
            <a:pPr fontAlgn="base"/>
            <a:r>
              <a:rPr lang="en-GB" sz="2000" b="1">
                <a:solidFill>
                  <a:srgbClr val="000000"/>
                </a:solidFill>
                <a:latin typeface="+mj-lt"/>
              </a:rPr>
              <a:t>Ash</a:t>
            </a:r>
          </a:p>
          <a:p>
            <a:pPr fontAlgn="base"/>
            <a:r>
              <a:rPr lang="en-GB" sz="2000">
                <a:solidFill>
                  <a:srgbClr val="000000"/>
                </a:solidFill>
                <a:latin typeface="+mj-lt"/>
              </a:rPr>
              <a:t>Class teachers: </a:t>
            </a:r>
            <a:r>
              <a:rPr lang="en-GB" sz="2000" b="1">
                <a:solidFill>
                  <a:srgbClr val="000000"/>
                </a:solidFill>
                <a:latin typeface="+mj-lt"/>
              </a:rPr>
              <a:t>Mrs Taylor and Mrs Rudge</a:t>
            </a:r>
            <a:endParaRPr lang="en-US" sz="2000">
              <a:solidFill>
                <a:srgbClr val="000000"/>
              </a:solidFill>
              <a:latin typeface="+mj-lt"/>
            </a:endParaRPr>
          </a:p>
          <a:p>
            <a:pPr fontAlgn="base"/>
            <a:r>
              <a:rPr lang="en-GB" sz="2000">
                <a:solidFill>
                  <a:srgbClr val="000000"/>
                </a:solidFill>
                <a:latin typeface="+mj-lt"/>
              </a:rPr>
              <a:t>LSAs: Mrs Morley and Mrs Meikle-Day</a:t>
            </a:r>
            <a:endParaRPr lang="en-US" sz="2000">
              <a:solidFill>
                <a:srgbClr val="000000"/>
              </a:solidFill>
              <a:latin typeface="+mj-lt"/>
            </a:endParaRPr>
          </a:p>
          <a:p>
            <a:pPr fontAlgn="base"/>
            <a:r>
              <a:rPr lang="en-GB" sz="2000">
                <a:solidFill>
                  <a:srgbClr val="000000"/>
                </a:solidFill>
                <a:latin typeface="+mj-lt"/>
              </a:rPr>
              <a:t>​</a:t>
            </a:r>
          </a:p>
          <a:p>
            <a:pPr fontAlgn="base"/>
            <a:r>
              <a:rPr lang="en-GB" sz="2000" b="1">
                <a:solidFill>
                  <a:srgbClr val="000000"/>
                </a:solidFill>
                <a:latin typeface="+mj-lt"/>
              </a:rPr>
              <a:t>Beech</a:t>
            </a:r>
          </a:p>
          <a:p>
            <a:pPr fontAlgn="base"/>
            <a:r>
              <a:rPr lang="en-GB" sz="2000">
                <a:solidFill>
                  <a:srgbClr val="000000"/>
                </a:solidFill>
                <a:latin typeface="+mj-lt"/>
              </a:rPr>
              <a:t>Class teacher: </a:t>
            </a:r>
            <a:r>
              <a:rPr lang="en-GB" sz="2000" b="1">
                <a:solidFill>
                  <a:srgbClr val="000000"/>
                </a:solidFill>
                <a:latin typeface="+mj-lt"/>
              </a:rPr>
              <a:t>Miss Chambers</a:t>
            </a:r>
            <a:endParaRPr lang="en-US" sz="2000">
              <a:solidFill>
                <a:srgbClr val="000000"/>
              </a:solidFill>
              <a:latin typeface="+mj-lt"/>
            </a:endParaRPr>
          </a:p>
          <a:p>
            <a:pPr fontAlgn="base"/>
            <a:r>
              <a:rPr lang="en-GB" sz="2000">
                <a:solidFill>
                  <a:srgbClr val="000000"/>
                </a:solidFill>
                <a:latin typeface="+mj-lt"/>
              </a:rPr>
              <a:t>LSAs: Mrs Craven and Mrs Pitts</a:t>
            </a:r>
            <a:r>
              <a:rPr lang="en-US" sz="2000">
                <a:solidFill>
                  <a:srgbClr val="000000"/>
                </a:solidFill>
                <a:latin typeface="+mj-lt"/>
              </a:rPr>
              <a:t>​</a:t>
            </a:r>
          </a:p>
          <a:p>
            <a:pPr fontAlgn="base"/>
            <a:r>
              <a:rPr lang="en-GB" sz="2000">
                <a:solidFill>
                  <a:srgbClr val="000000"/>
                </a:solidFill>
                <a:latin typeface="+mj-lt"/>
              </a:rPr>
              <a:t>​</a:t>
            </a:r>
          </a:p>
          <a:p>
            <a:pPr fontAlgn="base"/>
            <a:r>
              <a:rPr lang="en-GB" sz="2000" b="1">
                <a:solidFill>
                  <a:srgbClr val="000000"/>
                </a:solidFill>
                <a:latin typeface="+mj-lt"/>
              </a:rPr>
              <a:t>Oak</a:t>
            </a:r>
          </a:p>
          <a:p>
            <a:pPr fontAlgn="base"/>
            <a:r>
              <a:rPr lang="en-GB" sz="2000">
                <a:solidFill>
                  <a:srgbClr val="000000"/>
                </a:solidFill>
                <a:latin typeface="+mj-lt"/>
              </a:rPr>
              <a:t>Class teacher: </a:t>
            </a:r>
            <a:r>
              <a:rPr lang="en-GB" sz="2000" b="1">
                <a:solidFill>
                  <a:srgbClr val="000000"/>
                </a:solidFill>
                <a:latin typeface="+mj-lt"/>
              </a:rPr>
              <a:t>Mrs Edwards and Mrs </a:t>
            </a:r>
            <a:r>
              <a:rPr lang="en-GB" sz="2000" b="1" err="1">
                <a:solidFill>
                  <a:srgbClr val="000000"/>
                </a:solidFill>
                <a:latin typeface="+mj-lt"/>
              </a:rPr>
              <a:t>Bayjoo</a:t>
            </a:r>
            <a:endParaRPr lang="en-US" sz="2000">
              <a:solidFill>
                <a:srgbClr val="000000"/>
              </a:solidFill>
              <a:latin typeface="+mj-lt"/>
            </a:endParaRPr>
          </a:p>
          <a:p>
            <a:pPr fontAlgn="base"/>
            <a:r>
              <a:rPr lang="en-GB" sz="2000">
                <a:solidFill>
                  <a:srgbClr val="000000"/>
                </a:solidFill>
                <a:latin typeface="+mj-lt"/>
              </a:rPr>
              <a:t>LSAs: Mrs </a:t>
            </a:r>
            <a:r>
              <a:rPr lang="en-GB" sz="2000" err="1">
                <a:solidFill>
                  <a:srgbClr val="000000"/>
                </a:solidFill>
                <a:latin typeface="+mj-lt"/>
              </a:rPr>
              <a:t>Jelley</a:t>
            </a:r>
            <a:r>
              <a:rPr lang="en-GB" sz="2000">
                <a:solidFill>
                  <a:srgbClr val="000000"/>
                </a:solidFill>
                <a:latin typeface="+mj-lt"/>
              </a:rPr>
              <a:t> and Mrs Wallace</a:t>
            </a:r>
            <a:endParaRPr lang="en-GB" sz="2000" b="0" i="0">
              <a:solidFill>
                <a:srgbClr val="000000"/>
              </a:solidFill>
              <a:effectLst/>
              <a:latin typeface="+mj-lt"/>
            </a:endParaRPr>
          </a:p>
        </p:txBody>
      </p:sp>
    </p:spTree>
    <p:extLst>
      <p:ext uri="{BB962C8B-B14F-4D97-AF65-F5344CB8AC3E}">
        <p14:creationId xmlns:p14="http://schemas.microsoft.com/office/powerpoint/2010/main" val="125642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9916" y="209005"/>
            <a:ext cx="9938415" cy="1320800"/>
          </a:xfrm>
        </p:spPr>
        <p:txBody>
          <a:bodyPr/>
          <a:lstStyle/>
          <a:p>
            <a:r>
              <a:rPr lang="en-GB">
                <a:solidFill>
                  <a:schemeClr val="tx1"/>
                </a:solidFill>
              </a:rPr>
              <a:t>Early Years Foundation Stage Framework</a:t>
            </a:r>
          </a:p>
        </p:txBody>
      </p:sp>
      <p:sp>
        <p:nvSpPr>
          <p:cNvPr id="5" name="Rectangle 4"/>
          <p:cNvSpPr/>
          <p:nvPr/>
        </p:nvSpPr>
        <p:spPr>
          <a:xfrm>
            <a:off x="659916" y="1030514"/>
            <a:ext cx="9172061" cy="5992410"/>
          </a:xfrm>
          <a:prstGeom prst="rect">
            <a:avLst/>
          </a:prstGeom>
        </p:spPr>
        <p:txBody>
          <a:bodyPr wrap="square">
            <a:spAutoFit/>
          </a:bodyPr>
          <a:lstStyle/>
          <a:p>
            <a:r>
              <a:rPr lang="en-GB"/>
              <a:t>Statutory government framework for all early years providers.  </a:t>
            </a:r>
          </a:p>
          <a:p>
            <a:endParaRPr lang="en-GB">
              <a:solidFill>
                <a:srgbClr val="1C1C1C"/>
              </a:solidFill>
              <a:latin typeface="+mj-lt"/>
              <a:ea typeface="Roboto"/>
              <a:cs typeface="Roboto"/>
              <a:sym typeface="Roboto"/>
            </a:endParaRPr>
          </a:p>
          <a:p>
            <a:pPr marL="285750" indent="-285750">
              <a:buClr>
                <a:schemeClr val="accent2"/>
              </a:buClr>
              <a:buFont typeface="Wingdings" panose="05000000000000000000" pitchFamily="2" charset="2"/>
              <a:buChar char="Ø"/>
            </a:pPr>
            <a:r>
              <a:rPr lang="en-GB">
                <a:latin typeface="+mj-lt"/>
                <a:ea typeface="Roboto"/>
                <a:cs typeface="Roboto"/>
                <a:sym typeface="Roboto"/>
              </a:rPr>
              <a:t>Every child is unique </a:t>
            </a:r>
          </a:p>
          <a:p>
            <a:pPr marL="285750" indent="-285750">
              <a:buClr>
                <a:schemeClr val="accent2"/>
              </a:buClr>
              <a:buFont typeface="Wingdings" panose="05000000000000000000" pitchFamily="2" charset="2"/>
              <a:buChar char="Ø"/>
            </a:pPr>
            <a:r>
              <a:rPr lang="en-GB">
                <a:latin typeface="+mj-lt"/>
                <a:ea typeface="Roboto"/>
                <a:cs typeface="Roboto"/>
                <a:sym typeface="Roboto"/>
              </a:rPr>
              <a:t>Children become independent through positive relationships </a:t>
            </a:r>
          </a:p>
          <a:p>
            <a:pPr marL="285750" indent="-285750">
              <a:buClr>
                <a:schemeClr val="accent2"/>
              </a:buClr>
              <a:buFont typeface="Wingdings" panose="05000000000000000000" pitchFamily="2" charset="2"/>
              <a:buChar char="Ø"/>
            </a:pPr>
            <a:r>
              <a:rPr lang="en-GB">
                <a:latin typeface="+mj-lt"/>
                <a:ea typeface="Roboto"/>
                <a:cs typeface="Roboto"/>
                <a:sym typeface="Roboto"/>
              </a:rPr>
              <a:t>Children develop well in enabling environments </a:t>
            </a:r>
          </a:p>
          <a:p>
            <a:pPr marL="285750" indent="-285750">
              <a:buClr>
                <a:schemeClr val="accent2"/>
              </a:buClr>
              <a:buFont typeface="Wingdings" panose="05000000000000000000" pitchFamily="2" charset="2"/>
              <a:buChar char="Ø"/>
            </a:pPr>
            <a:r>
              <a:rPr lang="en-GB">
                <a:latin typeface="+mj-lt"/>
                <a:ea typeface="Roboto"/>
                <a:cs typeface="Roboto"/>
                <a:sym typeface="Roboto"/>
              </a:rPr>
              <a:t>Children learn and develop and different rates</a:t>
            </a:r>
          </a:p>
          <a:p>
            <a:pPr marL="285750" indent="-285750">
              <a:buFont typeface="Arial" panose="020B0604020202020204" pitchFamily="34" charset="0"/>
              <a:buChar char="•"/>
            </a:pPr>
            <a:endParaRPr lang="en-GB" b="1">
              <a:latin typeface="+mj-lt"/>
              <a:ea typeface="Roboto"/>
              <a:cs typeface="Roboto"/>
              <a:sym typeface="Roboto"/>
            </a:endParaRPr>
          </a:p>
          <a:p>
            <a:r>
              <a:rPr lang="en-GB" b="1">
                <a:latin typeface="+mj-lt"/>
                <a:ea typeface="Roboto"/>
                <a:cs typeface="Roboto"/>
                <a:sym typeface="Roboto"/>
              </a:rPr>
              <a:t>Seven</a:t>
            </a:r>
            <a:r>
              <a:rPr lang="en-GB" b="1">
                <a:solidFill>
                  <a:srgbClr val="1C1C1C"/>
                </a:solidFill>
                <a:latin typeface="+mj-lt"/>
                <a:ea typeface="Roboto"/>
                <a:cs typeface="Roboto"/>
                <a:sym typeface="Roboto"/>
              </a:rPr>
              <a:t> </a:t>
            </a:r>
            <a:r>
              <a:rPr lang="en-GB" b="1">
                <a:latin typeface="+mj-lt"/>
                <a:ea typeface="Roboto"/>
                <a:cs typeface="Roboto"/>
                <a:sym typeface="Roboto"/>
              </a:rPr>
              <a:t>A</a:t>
            </a:r>
            <a:r>
              <a:rPr lang="en-GB" b="1">
                <a:solidFill>
                  <a:srgbClr val="1C1C1C"/>
                </a:solidFill>
                <a:latin typeface="+mj-lt"/>
                <a:ea typeface="Roboto"/>
                <a:cs typeface="Roboto"/>
                <a:sym typeface="Roboto"/>
              </a:rPr>
              <a:t>reas of </a:t>
            </a:r>
            <a:r>
              <a:rPr lang="en-GB" b="1">
                <a:latin typeface="+mj-lt"/>
                <a:ea typeface="Roboto"/>
                <a:cs typeface="Roboto"/>
                <a:sym typeface="Roboto"/>
              </a:rPr>
              <a:t>L</a:t>
            </a:r>
            <a:r>
              <a:rPr lang="en-GB" b="1">
                <a:solidFill>
                  <a:srgbClr val="1C1C1C"/>
                </a:solidFill>
                <a:latin typeface="+mj-lt"/>
                <a:ea typeface="Roboto"/>
                <a:cs typeface="Roboto"/>
                <a:sym typeface="Roboto"/>
              </a:rPr>
              <a:t>earning</a:t>
            </a:r>
            <a:r>
              <a:rPr lang="en-GB">
                <a:latin typeface="+mj-lt"/>
                <a:ea typeface="Roboto"/>
                <a:cs typeface="Roboto"/>
                <a:sym typeface="Roboto"/>
              </a:rPr>
              <a:t>:</a:t>
            </a:r>
            <a:r>
              <a:rPr lang="en-GB">
                <a:solidFill>
                  <a:srgbClr val="1C1C1C"/>
                </a:solidFill>
                <a:latin typeface="+mj-lt"/>
                <a:ea typeface="Roboto"/>
                <a:cs typeface="Roboto"/>
                <a:sym typeface="Roboto"/>
              </a:rPr>
              <a:t> </a:t>
            </a:r>
            <a:endParaRPr lang="en-GB">
              <a:latin typeface="+mj-lt"/>
              <a:ea typeface="Roboto"/>
              <a:cs typeface="Roboto"/>
              <a:sym typeface="Roboto"/>
            </a:endParaRPr>
          </a:p>
          <a:p>
            <a:pPr marL="914400" lvl="1" indent="-342900">
              <a:lnSpc>
                <a:spcPct val="90000"/>
              </a:lnSpc>
              <a:buClr>
                <a:schemeClr val="accent2"/>
              </a:buClr>
              <a:buSzPts val="1800"/>
              <a:buFont typeface="Wingdings" panose="05000000000000000000" pitchFamily="2" charset="2"/>
              <a:buChar char="Ø"/>
            </a:pPr>
            <a:r>
              <a:rPr lang="en-GB" b="1">
                <a:solidFill>
                  <a:srgbClr val="45A0D9"/>
                </a:solidFill>
                <a:latin typeface="+mj-lt"/>
                <a:ea typeface="Roboto"/>
                <a:cs typeface="Roboto"/>
                <a:sym typeface="Roboto"/>
              </a:rPr>
              <a:t>Communication and Language</a:t>
            </a:r>
          </a:p>
          <a:p>
            <a:pPr marL="914400" lvl="1" indent="-342900">
              <a:lnSpc>
                <a:spcPct val="90000"/>
              </a:lnSpc>
              <a:buClr>
                <a:schemeClr val="accent2"/>
              </a:buClr>
              <a:buSzPts val="1800"/>
              <a:buFont typeface="Wingdings" panose="05000000000000000000" pitchFamily="2" charset="2"/>
              <a:buChar char="Ø"/>
            </a:pPr>
            <a:r>
              <a:rPr lang="en-GB" b="1">
                <a:solidFill>
                  <a:srgbClr val="DE225C"/>
                </a:solidFill>
                <a:latin typeface="+mj-lt"/>
                <a:ea typeface="Roboto"/>
                <a:cs typeface="Roboto"/>
                <a:sym typeface="Roboto"/>
              </a:rPr>
              <a:t>Personal, Social and Emotional Development</a:t>
            </a:r>
          </a:p>
          <a:p>
            <a:pPr marL="914400" lvl="1" indent="-342900">
              <a:lnSpc>
                <a:spcPct val="90000"/>
              </a:lnSpc>
              <a:buClr>
                <a:schemeClr val="accent2"/>
              </a:buClr>
              <a:buSzPts val="1800"/>
              <a:buFont typeface="Wingdings" panose="05000000000000000000" pitchFamily="2" charset="2"/>
              <a:buChar char="Ø"/>
            </a:pPr>
            <a:r>
              <a:rPr lang="en-GB" b="1">
                <a:solidFill>
                  <a:srgbClr val="F4CB4C"/>
                </a:solidFill>
                <a:latin typeface="+mj-lt"/>
                <a:ea typeface="Roboto"/>
                <a:cs typeface="Roboto"/>
                <a:sym typeface="Roboto"/>
              </a:rPr>
              <a:t>Physical Development</a:t>
            </a:r>
          </a:p>
          <a:p>
            <a:pPr marL="914400" lvl="1" indent="-342900">
              <a:lnSpc>
                <a:spcPct val="90000"/>
              </a:lnSpc>
              <a:buClr>
                <a:schemeClr val="accent2"/>
              </a:buClr>
              <a:buSzPts val="1800"/>
              <a:buFont typeface="Wingdings" panose="05000000000000000000" pitchFamily="2" charset="2"/>
              <a:buChar char="Ø"/>
            </a:pPr>
            <a:r>
              <a:rPr lang="en-GB" b="1">
                <a:solidFill>
                  <a:srgbClr val="95C238"/>
                </a:solidFill>
                <a:latin typeface="+mj-lt"/>
                <a:ea typeface="Roboto"/>
                <a:cs typeface="Roboto"/>
                <a:sym typeface="Roboto"/>
              </a:rPr>
              <a:t>Literacy</a:t>
            </a:r>
          </a:p>
          <a:p>
            <a:pPr marL="914400" lvl="1" indent="-342900">
              <a:lnSpc>
                <a:spcPct val="90000"/>
              </a:lnSpc>
              <a:buClr>
                <a:schemeClr val="accent2"/>
              </a:buClr>
              <a:buSzPts val="1800"/>
              <a:buFont typeface="Wingdings" panose="05000000000000000000" pitchFamily="2" charset="2"/>
              <a:buChar char="Ø"/>
            </a:pPr>
            <a:r>
              <a:rPr lang="en-GB" b="1">
                <a:solidFill>
                  <a:srgbClr val="F07E17"/>
                </a:solidFill>
                <a:latin typeface="+mj-lt"/>
                <a:ea typeface="Roboto"/>
                <a:cs typeface="Roboto"/>
                <a:sym typeface="Roboto"/>
              </a:rPr>
              <a:t>Mathematics</a:t>
            </a:r>
          </a:p>
          <a:p>
            <a:pPr marL="914400" lvl="1" indent="-342900">
              <a:lnSpc>
                <a:spcPct val="90000"/>
              </a:lnSpc>
              <a:buClr>
                <a:schemeClr val="accent2"/>
              </a:buClr>
              <a:buSzPts val="1800"/>
              <a:buFont typeface="Wingdings" panose="05000000000000000000" pitchFamily="2" charset="2"/>
              <a:buChar char="Ø"/>
            </a:pPr>
            <a:r>
              <a:rPr lang="en-GB" b="1">
                <a:solidFill>
                  <a:srgbClr val="5B2987"/>
                </a:solidFill>
                <a:latin typeface="+mj-lt"/>
                <a:ea typeface="Roboto"/>
                <a:cs typeface="Roboto"/>
                <a:sym typeface="Roboto"/>
              </a:rPr>
              <a:t>Understanding the World</a:t>
            </a:r>
          </a:p>
          <a:p>
            <a:pPr marL="914400" lvl="1" indent="-342900">
              <a:lnSpc>
                <a:spcPct val="90000"/>
              </a:lnSpc>
              <a:buClr>
                <a:schemeClr val="accent2"/>
              </a:buClr>
              <a:buSzPts val="1800"/>
              <a:buFont typeface="Wingdings" panose="05000000000000000000" pitchFamily="2" charset="2"/>
              <a:buChar char="Ø"/>
            </a:pPr>
            <a:r>
              <a:rPr lang="en-GB" b="1">
                <a:solidFill>
                  <a:srgbClr val="00AE97"/>
                </a:solidFill>
                <a:latin typeface="+mj-lt"/>
                <a:ea typeface="Roboto"/>
                <a:cs typeface="Roboto"/>
                <a:sym typeface="Roboto"/>
              </a:rPr>
              <a:t>Expressive Arts and Design</a:t>
            </a:r>
          </a:p>
          <a:p>
            <a:endParaRPr lang="en-GB">
              <a:latin typeface="+mj-lt"/>
            </a:endParaRPr>
          </a:p>
          <a:p>
            <a:endParaRPr lang="en-GB">
              <a:latin typeface="+mj-lt"/>
            </a:endParaRPr>
          </a:p>
          <a:p>
            <a:r>
              <a:rPr lang="en-GB">
                <a:latin typeface="+mj-lt"/>
                <a:ea typeface="Roboto"/>
                <a:cs typeface="Roboto"/>
                <a:sym typeface="Roboto"/>
              </a:rPr>
              <a:t>At the end of the EYFS, there are the </a:t>
            </a:r>
            <a:r>
              <a:rPr lang="en-GB" b="1">
                <a:latin typeface="+mj-lt"/>
                <a:ea typeface="Roboto"/>
                <a:cs typeface="Roboto"/>
                <a:sym typeface="Roboto"/>
              </a:rPr>
              <a:t>Early Learning Goals </a:t>
            </a:r>
            <a:r>
              <a:rPr lang="en-GB">
                <a:latin typeface="+mj-lt"/>
                <a:ea typeface="Roboto"/>
                <a:cs typeface="Roboto"/>
                <a:sym typeface="Roboto"/>
              </a:rPr>
              <a:t>that children are expected to achieve. Assessed at the end of Reception. </a:t>
            </a:r>
            <a:endParaRPr lang="en-GB">
              <a:solidFill>
                <a:srgbClr val="1C1C1C"/>
              </a:solidFill>
              <a:latin typeface="+mj-lt"/>
              <a:ea typeface="Roboto"/>
              <a:cs typeface="Roboto"/>
              <a:sym typeface="Roboto"/>
            </a:endParaRPr>
          </a:p>
          <a:p>
            <a:endParaRPr lang="en-GB"/>
          </a:p>
          <a:p>
            <a:endParaRPr lang="en-GB"/>
          </a:p>
          <a:p>
            <a:endParaRPr lang="en-GB"/>
          </a:p>
        </p:txBody>
      </p:sp>
      <p:pic>
        <p:nvPicPr>
          <p:cNvPr id="4" name="Picture 3">
            <a:extLst>
              <a:ext uri="{FF2B5EF4-FFF2-40B4-BE49-F238E27FC236}">
                <a16:creationId xmlns:a16="http://schemas.microsoft.com/office/drawing/2014/main" id="{8D417934-6EF1-4C31-8885-162D04406754}"/>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3853204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0" y="161345"/>
            <a:ext cx="12192000" cy="1320800"/>
          </a:xfrm>
        </p:spPr>
        <p:txBody>
          <a:bodyPr/>
          <a:lstStyle/>
          <a:p>
            <a:pPr algn="ctr"/>
            <a:r>
              <a:rPr lang="en-GB" u="sng">
                <a:solidFill>
                  <a:schemeClr val="tx1"/>
                </a:solidFill>
              </a:rPr>
              <a:t>How children learn in Reception</a:t>
            </a:r>
          </a:p>
        </p:txBody>
      </p:sp>
      <p:sp>
        <p:nvSpPr>
          <p:cNvPr id="6" name="TextBox 5"/>
          <p:cNvSpPr txBox="1"/>
          <p:nvPr/>
        </p:nvSpPr>
        <p:spPr>
          <a:xfrm>
            <a:off x="7318671" y="864303"/>
            <a:ext cx="3826939" cy="6463308"/>
          </a:xfrm>
          <a:prstGeom prst="rect">
            <a:avLst/>
          </a:prstGeom>
          <a:solidFill>
            <a:schemeClr val="accent1">
              <a:lumMod val="20000"/>
              <a:lumOff val="80000"/>
            </a:schemeClr>
          </a:solidFill>
          <a:ln>
            <a:solidFill>
              <a:schemeClr val="bg1"/>
            </a:solidFill>
          </a:ln>
        </p:spPr>
        <p:txBody>
          <a:bodyPr wrap="square" rtlCol="0">
            <a:spAutoFit/>
          </a:bodyPr>
          <a:lstStyle/>
          <a:p>
            <a:r>
              <a:rPr lang="en-GB" u="sng"/>
              <a:t>Characteristics of Effective Learning</a:t>
            </a:r>
          </a:p>
          <a:p>
            <a:endParaRPr lang="en-GB" u="sng"/>
          </a:p>
          <a:p>
            <a:pPr marL="285750" indent="-285750">
              <a:buFont typeface="Arial" panose="020B0604020202020204" pitchFamily="34" charset="0"/>
              <a:buChar char="•"/>
            </a:pPr>
            <a:r>
              <a:rPr lang="en-GB" b="1"/>
              <a:t>Playing and exploring (engagement) </a:t>
            </a:r>
            <a:r>
              <a:rPr lang="en-GB"/>
              <a:t>- children investigate and experience things, and ‘have a go’ </a:t>
            </a:r>
          </a:p>
          <a:p>
            <a:pPr marL="285750" indent="-285750">
              <a:buFont typeface="Arial" panose="020B0604020202020204" pitchFamily="34" charset="0"/>
              <a:buChar char="•"/>
            </a:pPr>
            <a:endParaRPr lang="en-GB"/>
          </a:p>
          <a:p>
            <a:pPr marL="285750" indent="-285750">
              <a:buFont typeface="Arial" panose="020B0604020202020204" pitchFamily="34" charset="0"/>
              <a:buChar char="•"/>
            </a:pPr>
            <a:r>
              <a:rPr lang="en-GB" b="1"/>
              <a:t>Active learning (motivation) </a:t>
            </a:r>
            <a:r>
              <a:rPr lang="en-GB"/>
              <a:t>– children concentrate and keep on trying if they encounter difficulties, and enjoy achievements</a:t>
            </a:r>
          </a:p>
          <a:p>
            <a:pPr marL="285750" indent="-285750">
              <a:buFont typeface="Arial" panose="020B0604020202020204" pitchFamily="34" charset="0"/>
              <a:buChar char="•"/>
            </a:pPr>
            <a:endParaRPr lang="en-GB"/>
          </a:p>
          <a:p>
            <a:pPr marL="285750" indent="-285750">
              <a:buFont typeface="Arial" panose="020B0604020202020204" pitchFamily="34" charset="0"/>
              <a:buChar char="•"/>
            </a:pPr>
            <a:r>
              <a:rPr lang="en-GB" b="1"/>
              <a:t>Creating and thinking critically(thinking) </a:t>
            </a:r>
            <a:r>
              <a:rPr lang="en-GB"/>
              <a:t>– children have and develop their own ideas, make links between ideas, and develop strategies for doing things</a:t>
            </a:r>
          </a:p>
          <a:p>
            <a:endParaRPr lang="en-GB"/>
          </a:p>
          <a:p>
            <a:pPr marL="285750" indent="-285750">
              <a:buFont typeface="Arial" panose="020B0604020202020204" pitchFamily="34" charset="0"/>
              <a:buChar char="•"/>
            </a:pPr>
            <a:endParaRPr lang="en-GB"/>
          </a:p>
          <a:p>
            <a:pPr marL="285750" indent="-285750">
              <a:buFont typeface="Arial" panose="020B0604020202020204" pitchFamily="34" charset="0"/>
              <a:buChar char="•"/>
            </a:pPr>
            <a:endParaRPr lang="en-GB"/>
          </a:p>
        </p:txBody>
      </p:sp>
      <p:sp>
        <p:nvSpPr>
          <p:cNvPr id="7" name="Content Placeholder 2"/>
          <p:cNvSpPr txBox="1">
            <a:spLocks/>
          </p:cNvSpPr>
          <p:nvPr/>
        </p:nvSpPr>
        <p:spPr>
          <a:xfrm>
            <a:off x="431074" y="1156182"/>
            <a:ext cx="11760926" cy="5953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2"/>
              </a:buClr>
              <a:buFont typeface="Wingdings" panose="05000000000000000000" pitchFamily="2" charset="2"/>
              <a:buChar char="Ø"/>
            </a:pPr>
            <a:r>
              <a:rPr lang="en-GB"/>
              <a:t>Characteristics of effective learning</a:t>
            </a:r>
          </a:p>
        </p:txBody>
      </p:sp>
      <p:sp>
        <p:nvSpPr>
          <p:cNvPr id="10" name="Content Placeholder 2"/>
          <p:cNvSpPr txBox="1">
            <a:spLocks/>
          </p:cNvSpPr>
          <p:nvPr/>
        </p:nvSpPr>
        <p:spPr>
          <a:xfrm>
            <a:off x="431073" y="2822772"/>
            <a:ext cx="11760927" cy="5953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2"/>
              </a:buClr>
              <a:buFont typeface="Wingdings" panose="05000000000000000000" pitchFamily="2" charset="2"/>
              <a:buChar char="Ø"/>
            </a:pPr>
            <a:r>
              <a:rPr lang="en-GB"/>
              <a:t>First hand practical experiences</a:t>
            </a:r>
          </a:p>
          <a:p>
            <a:endParaRPr lang="en-GB"/>
          </a:p>
        </p:txBody>
      </p:sp>
      <p:sp>
        <p:nvSpPr>
          <p:cNvPr id="11" name="Content Placeholder 2"/>
          <p:cNvSpPr txBox="1">
            <a:spLocks/>
          </p:cNvSpPr>
          <p:nvPr/>
        </p:nvSpPr>
        <p:spPr>
          <a:xfrm>
            <a:off x="431072" y="3877715"/>
            <a:ext cx="11760928" cy="5953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2"/>
              </a:buClr>
              <a:buFont typeface="Wingdings" panose="05000000000000000000" pitchFamily="2" charset="2"/>
              <a:buChar char="Ø"/>
            </a:pPr>
            <a:r>
              <a:rPr lang="en-GB"/>
              <a:t>Problem solving</a:t>
            </a:r>
          </a:p>
          <a:p>
            <a:endParaRPr lang="en-GB"/>
          </a:p>
        </p:txBody>
      </p:sp>
      <p:sp>
        <p:nvSpPr>
          <p:cNvPr id="12" name="Content Placeholder 2"/>
          <p:cNvSpPr txBox="1">
            <a:spLocks/>
          </p:cNvSpPr>
          <p:nvPr/>
        </p:nvSpPr>
        <p:spPr>
          <a:xfrm>
            <a:off x="431072" y="4932658"/>
            <a:ext cx="11787758" cy="5953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2"/>
              </a:buClr>
              <a:buFont typeface="Wingdings" panose="05000000000000000000" pitchFamily="2" charset="2"/>
              <a:buChar char="Ø"/>
            </a:pPr>
            <a:r>
              <a:rPr lang="en-GB"/>
              <a:t>Teamwork</a:t>
            </a:r>
          </a:p>
          <a:p>
            <a:endParaRPr lang="en-GB"/>
          </a:p>
        </p:txBody>
      </p:sp>
      <p:sp>
        <p:nvSpPr>
          <p:cNvPr id="14" name="Content Placeholder 2"/>
          <p:cNvSpPr txBox="1">
            <a:spLocks/>
          </p:cNvSpPr>
          <p:nvPr/>
        </p:nvSpPr>
        <p:spPr>
          <a:xfrm>
            <a:off x="431073" y="1921948"/>
            <a:ext cx="11760927" cy="5953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2"/>
              </a:buClr>
              <a:buFont typeface="Wingdings" panose="05000000000000000000" pitchFamily="2" charset="2"/>
              <a:buChar char="Ø"/>
            </a:pPr>
            <a:r>
              <a:rPr lang="en-GB"/>
              <a:t>Play</a:t>
            </a:r>
          </a:p>
          <a:p>
            <a:endParaRPr lang="en-GB"/>
          </a:p>
        </p:txBody>
      </p:sp>
      <p:pic>
        <p:nvPicPr>
          <p:cNvPr id="16" name="Picture 15"/>
          <p:cNvPicPr>
            <a:picLocks noChangeAspect="1"/>
          </p:cNvPicPr>
          <p:nvPr/>
        </p:nvPicPr>
        <p:blipFill>
          <a:blip r:embed="rId3"/>
          <a:stretch>
            <a:fillRect/>
          </a:stretch>
        </p:blipFill>
        <p:spPr>
          <a:xfrm>
            <a:off x="3350097" y="3301957"/>
            <a:ext cx="3537500" cy="3261402"/>
          </a:xfrm>
          <a:prstGeom prst="rect">
            <a:avLst/>
          </a:prstGeom>
        </p:spPr>
      </p:pic>
      <p:pic>
        <p:nvPicPr>
          <p:cNvPr id="13" name="Picture 12">
            <a:extLst>
              <a:ext uri="{FF2B5EF4-FFF2-40B4-BE49-F238E27FC236}">
                <a16:creationId xmlns:a16="http://schemas.microsoft.com/office/drawing/2014/main" id="{A20E71CB-0259-4514-9DEA-5FCFFB681180}"/>
              </a:ext>
            </a:extLst>
          </p:cNvPr>
          <p:cNvPicPr>
            <a:picLocks noChangeAspect="1"/>
          </p:cNvPicPr>
          <p:nvPr/>
        </p:nvPicPr>
        <p:blipFill>
          <a:blip r:embed="rId4"/>
          <a:stretch>
            <a:fillRect/>
          </a:stretch>
        </p:blipFill>
        <p:spPr>
          <a:xfrm>
            <a:off x="10560910" y="79714"/>
            <a:ext cx="1549880" cy="1536964"/>
          </a:xfrm>
          <a:prstGeom prst="rect">
            <a:avLst/>
          </a:prstGeom>
        </p:spPr>
      </p:pic>
    </p:spTree>
    <p:extLst>
      <p:ext uri="{BB962C8B-B14F-4D97-AF65-F5344CB8AC3E}">
        <p14:creationId xmlns:p14="http://schemas.microsoft.com/office/powerpoint/2010/main" val="2151900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tx1"/>
                </a:solidFill>
                <a:latin typeface="Roboto"/>
              </a:rPr>
              <a:t>Reception Baseline</a:t>
            </a:r>
          </a:p>
        </p:txBody>
      </p:sp>
      <p:sp>
        <p:nvSpPr>
          <p:cNvPr id="3" name="Content Placeholder 2"/>
          <p:cNvSpPr>
            <a:spLocks noGrp="1"/>
          </p:cNvSpPr>
          <p:nvPr>
            <p:ph idx="1"/>
          </p:nvPr>
        </p:nvSpPr>
        <p:spPr>
          <a:xfrm>
            <a:off x="677334" y="1619795"/>
            <a:ext cx="8596668" cy="4177728"/>
          </a:xfrm>
        </p:spPr>
        <p:txBody>
          <a:bodyPr>
            <a:normAutofit lnSpcReduction="10000"/>
          </a:bodyPr>
          <a:lstStyle/>
          <a:p>
            <a:pPr>
              <a:buClr>
                <a:schemeClr val="accent2"/>
              </a:buClr>
              <a:buFont typeface="Wingdings" panose="05000000000000000000" pitchFamily="2" charset="2"/>
              <a:buChar char="Ø"/>
            </a:pPr>
            <a:r>
              <a:rPr lang="en-GB">
                <a:solidFill>
                  <a:schemeClr val="tx1"/>
                </a:solidFill>
              </a:rPr>
              <a:t>Statutory assessment </a:t>
            </a:r>
          </a:p>
          <a:p>
            <a:pPr>
              <a:buClr>
                <a:schemeClr val="accent2"/>
              </a:buClr>
              <a:buFont typeface="Wingdings" panose="05000000000000000000" pitchFamily="2" charset="2"/>
              <a:buChar char="Ø"/>
            </a:pPr>
            <a:r>
              <a:rPr lang="en-GB">
                <a:solidFill>
                  <a:schemeClr val="tx1"/>
                </a:solidFill>
              </a:rPr>
              <a:t>First 6 weeks of Reception</a:t>
            </a:r>
          </a:p>
          <a:p>
            <a:pPr>
              <a:buClr>
                <a:schemeClr val="accent2"/>
              </a:buClr>
              <a:buFont typeface="Wingdings" panose="05000000000000000000" pitchFamily="2" charset="2"/>
              <a:buChar char="Ø"/>
            </a:pPr>
            <a:r>
              <a:rPr lang="en-GB">
                <a:solidFill>
                  <a:schemeClr val="tx1"/>
                </a:solidFill>
              </a:rPr>
              <a:t>Provides a starting point for children starting school (alongside school assessments)</a:t>
            </a:r>
          </a:p>
          <a:p>
            <a:pPr>
              <a:buClr>
                <a:schemeClr val="accent2"/>
              </a:buClr>
              <a:buFont typeface="Wingdings" panose="05000000000000000000" pitchFamily="2" charset="2"/>
              <a:buChar char="Ø"/>
            </a:pPr>
            <a:r>
              <a:rPr lang="en-GB">
                <a:solidFill>
                  <a:schemeClr val="tx1"/>
                </a:solidFill>
              </a:rPr>
              <a:t>Short assessment of early literacy, communication, language and mathematics</a:t>
            </a:r>
          </a:p>
          <a:p>
            <a:pPr>
              <a:buClr>
                <a:schemeClr val="accent2"/>
              </a:buClr>
              <a:buFont typeface="Wingdings" panose="05000000000000000000" pitchFamily="2" charset="2"/>
              <a:buChar char="Ø"/>
            </a:pPr>
            <a:r>
              <a:rPr lang="en-GB">
                <a:solidFill>
                  <a:schemeClr val="tx1"/>
                </a:solidFill>
              </a:rPr>
              <a:t>Snapshot of their developmental stage</a:t>
            </a:r>
          </a:p>
          <a:p>
            <a:pPr>
              <a:buClr>
                <a:schemeClr val="accent2"/>
              </a:buClr>
              <a:buFont typeface="Wingdings" panose="05000000000000000000" pitchFamily="2" charset="2"/>
              <a:buChar char="Ø"/>
            </a:pPr>
            <a:r>
              <a:rPr lang="en-GB">
                <a:solidFill>
                  <a:schemeClr val="tx1"/>
                </a:solidFill>
              </a:rPr>
              <a:t>Inclusive and accessible – practical</a:t>
            </a:r>
          </a:p>
          <a:p>
            <a:pPr>
              <a:buClr>
                <a:schemeClr val="accent2"/>
              </a:buClr>
              <a:buFont typeface="Wingdings" panose="05000000000000000000" pitchFamily="2" charset="2"/>
              <a:buChar char="Ø"/>
            </a:pPr>
            <a:r>
              <a:rPr lang="en-GB">
                <a:solidFill>
                  <a:schemeClr val="tx1"/>
                </a:solidFill>
              </a:rPr>
              <a:t>One-to-one assessment</a:t>
            </a:r>
          </a:p>
          <a:p>
            <a:pPr>
              <a:buClr>
                <a:schemeClr val="accent2"/>
              </a:buClr>
              <a:buFont typeface="Wingdings" panose="05000000000000000000" pitchFamily="2" charset="2"/>
              <a:buChar char="Ø"/>
            </a:pPr>
            <a:r>
              <a:rPr lang="en-GB">
                <a:solidFill>
                  <a:schemeClr val="tx1"/>
                </a:solidFill>
              </a:rPr>
              <a:t>Teachers are provided with a set of statements after the assessment is complete.</a:t>
            </a:r>
          </a:p>
          <a:p>
            <a:pPr>
              <a:buClr>
                <a:schemeClr val="accent2"/>
              </a:buClr>
              <a:buFont typeface="Wingdings" panose="05000000000000000000" pitchFamily="2" charset="2"/>
              <a:buChar char="Ø"/>
            </a:pPr>
            <a:r>
              <a:rPr lang="en-GB">
                <a:solidFill>
                  <a:schemeClr val="tx1"/>
                </a:solidFill>
              </a:rPr>
              <a:t>Will form part of our on entry assessments and inform discussions at parents evening</a:t>
            </a:r>
          </a:p>
        </p:txBody>
      </p:sp>
      <p:pic>
        <p:nvPicPr>
          <p:cNvPr id="4" name="Picture 3">
            <a:extLst>
              <a:ext uri="{FF2B5EF4-FFF2-40B4-BE49-F238E27FC236}">
                <a16:creationId xmlns:a16="http://schemas.microsoft.com/office/drawing/2014/main" id="{78F4A679-D45F-4B78-8AFA-F70773F190E4}"/>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23754602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29734" y="762000"/>
            <a:ext cx="8596668" cy="90133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solidFill>
                  <a:schemeClr val="tx1"/>
                </a:solidFill>
              </a:rPr>
              <a:t>Phonics and Reading</a:t>
            </a:r>
          </a:p>
        </p:txBody>
      </p:sp>
      <p:sp>
        <p:nvSpPr>
          <p:cNvPr id="5" name="Rectangle 4"/>
          <p:cNvSpPr/>
          <p:nvPr/>
        </p:nvSpPr>
        <p:spPr>
          <a:xfrm>
            <a:off x="694749" y="1571958"/>
            <a:ext cx="9128519" cy="3970318"/>
          </a:xfrm>
          <a:prstGeom prst="rect">
            <a:avLst/>
          </a:prstGeom>
        </p:spPr>
        <p:txBody>
          <a:bodyPr wrap="square">
            <a:spAutoFit/>
          </a:bodyPr>
          <a:lstStyle/>
          <a:p>
            <a:pPr marL="285750" indent="-285750">
              <a:buClr>
                <a:schemeClr val="accent2"/>
              </a:buClr>
              <a:buFont typeface="Wingdings" panose="05000000000000000000" pitchFamily="2" charset="2"/>
              <a:buChar char="Ø"/>
            </a:pPr>
            <a:r>
              <a:rPr lang="en-US">
                <a:latin typeface="+mj-lt"/>
                <a:ea typeface="Roboto" panose="02000000000000000000" pitchFamily="2" charset="0"/>
              </a:rPr>
              <a:t>Phonics is the way children are taught to read</a:t>
            </a:r>
          </a:p>
          <a:p>
            <a:pPr marL="285750" indent="-285750">
              <a:buClr>
                <a:schemeClr val="accent2"/>
              </a:buClr>
              <a:buFont typeface="Wingdings" panose="05000000000000000000" pitchFamily="2" charset="2"/>
              <a:buChar char="Ø"/>
            </a:pPr>
            <a:endParaRPr lang="en-US">
              <a:latin typeface="+mj-lt"/>
              <a:ea typeface="Roboto" panose="02000000000000000000" pitchFamily="2" charset="0"/>
            </a:endParaRPr>
          </a:p>
          <a:p>
            <a:pPr marL="285750" indent="-285750">
              <a:buClr>
                <a:schemeClr val="accent2"/>
              </a:buClr>
              <a:buFont typeface="Wingdings" panose="05000000000000000000" pitchFamily="2" charset="2"/>
              <a:buChar char="Ø"/>
            </a:pPr>
            <a:r>
              <a:rPr lang="en-US">
                <a:latin typeface="+mj-lt"/>
                <a:ea typeface="Roboto" panose="02000000000000000000" pitchFamily="2" charset="0"/>
              </a:rPr>
              <a:t>Each letter in the alphabet makes a sound</a:t>
            </a:r>
          </a:p>
          <a:p>
            <a:pPr marL="285750" indent="-285750">
              <a:buClr>
                <a:schemeClr val="accent2"/>
              </a:buClr>
              <a:buFont typeface="Wingdings" panose="05000000000000000000" pitchFamily="2" charset="2"/>
              <a:buChar char="Ø"/>
            </a:pPr>
            <a:endParaRPr lang="en-US">
              <a:latin typeface="+mj-lt"/>
              <a:ea typeface="Roboto" panose="02000000000000000000" pitchFamily="2" charset="0"/>
            </a:endParaRPr>
          </a:p>
          <a:p>
            <a:pPr marL="285750" indent="-285750">
              <a:buClr>
                <a:schemeClr val="accent2"/>
              </a:buClr>
              <a:buFont typeface="Wingdings" panose="05000000000000000000" pitchFamily="2" charset="2"/>
              <a:buChar char="Ø"/>
            </a:pPr>
            <a:r>
              <a:rPr lang="en-US">
                <a:latin typeface="+mj-lt"/>
                <a:ea typeface="Roboto" panose="02000000000000000000" pitchFamily="2" charset="0"/>
              </a:rPr>
              <a:t>We use a scheme called Essential Letters and Sounds (ELS)</a:t>
            </a:r>
          </a:p>
          <a:p>
            <a:pPr marL="285750" indent="-285750">
              <a:buClr>
                <a:schemeClr val="accent2"/>
              </a:buClr>
              <a:buFont typeface="Wingdings" panose="05000000000000000000" pitchFamily="2" charset="2"/>
              <a:buChar char="Ø"/>
            </a:pPr>
            <a:endParaRPr lang="en-US">
              <a:latin typeface="+mj-lt"/>
              <a:ea typeface="Roboto" panose="02000000000000000000" pitchFamily="2" charset="0"/>
            </a:endParaRPr>
          </a:p>
          <a:p>
            <a:pPr marL="285750" indent="-285750">
              <a:buClr>
                <a:schemeClr val="accent2"/>
              </a:buClr>
              <a:buFont typeface="Wingdings" panose="05000000000000000000" pitchFamily="2" charset="2"/>
              <a:buChar char="Ø"/>
            </a:pPr>
            <a:r>
              <a:rPr lang="en-US">
                <a:latin typeface="+mj-lt"/>
                <a:ea typeface="Roboto" panose="02000000000000000000" pitchFamily="2" charset="0"/>
              </a:rPr>
              <a:t>Each letter has a rhyme/saying</a:t>
            </a:r>
          </a:p>
          <a:p>
            <a:pPr marL="285750" indent="-285750">
              <a:buClr>
                <a:schemeClr val="accent2"/>
              </a:buClr>
              <a:buFont typeface="Wingdings" panose="05000000000000000000" pitchFamily="2" charset="2"/>
              <a:buChar char="Ø"/>
            </a:pPr>
            <a:endParaRPr lang="en-US">
              <a:latin typeface="+mj-lt"/>
              <a:ea typeface="Roboto" panose="02000000000000000000" pitchFamily="2" charset="0"/>
            </a:endParaRPr>
          </a:p>
          <a:p>
            <a:pPr marL="285750" indent="-285750">
              <a:buClr>
                <a:schemeClr val="accent2"/>
              </a:buClr>
              <a:buFont typeface="Wingdings" panose="05000000000000000000" pitchFamily="2" charset="2"/>
              <a:buChar char="Ø"/>
            </a:pPr>
            <a:r>
              <a:rPr lang="en-US">
                <a:latin typeface="+mj-lt"/>
                <a:ea typeface="Roboto" panose="02000000000000000000" pitchFamily="2" charset="0"/>
              </a:rPr>
              <a:t>Children are taught a sound a day, alongside blending (reading), segmenting (writing) and Harder to Read and Spell words (HRS words)</a:t>
            </a:r>
          </a:p>
          <a:p>
            <a:pPr marL="285750" indent="-285750">
              <a:buClr>
                <a:schemeClr val="accent2"/>
              </a:buClr>
              <a:buFont typeface="Wingdings" panose="05000000000000000000" pitchFamily="2" charset="2"/>
              <a:buChar char="Ø"/>
            </a:pPr>
            <a:endParaRPr lang="en-US">
              <a:latin typeface="+mj-lt"/>
              <a:ea typeface="Roboto" panose="02000000000000000000" pitchFamily="2" charset="0"/>
            </a:endParaRPr>
          </a:p>
          <a:p>
            <a:pPr marL="285750" indent="-285750">
              <a:buClr>
                <a:schemeClr val="accent2"/>
              </a:buClr>
              <a:buFont typeface="Wingdings" panose="05000000000000000000" pitchFamily="2" charset="2"/>
              <a:buChar char="Ø"/>
            </a:pPr>
            <a:r>
              <a:rPr lang="en-US">
                <a:latin typeface="+mj-lt"/>
                <a:ea typeface="Roboto" panose="02000000000000000000" pitchFamily="2" charset="0"/>
              </a:rPr>
              <a:t>Pure sounds</a:t>
            </a:r>
          </a:p>
          <a:p>
            <a:pPr marL="285750" indent="-285750">
              <a:buFont typeface="Arial" panose="020B0604020202020204" pitchFamily="34" charset="0"/>
              <a:buChar char="•"/>
            </a:pPr>
            <a:endParaRPr lang="en-US">
              <a:latin typeface="Roboto" panose="02000000000000000000" pitchFamily="2" charset="0"/>
              <a:ea typeface="Roboto" panose="02000000000000000000" pitchFamily="2" charset="0"/>
            </a:endParaRPr>
          </a:p>
          <a:p>
            <a:endParaRPr lang="en-US">
              <a:latin typeface="Roboto" panose="02000000000000000000" pitchFamily="2" charset="0"/>
              <a:ea typeface="Roboto" panose="02000000000000000000" pitchFamily="2" charset="0"/>
            </a:endParaRPr>
          </a:p>
        </p:txBody>
      </p:sp>
      <p:pic>
        <p:nvPicPr>
          <p:cNvPr id="6" name="Picture 5">
            <a:extLst>
              <a:ext uri="{FF2B5EF4-FFF2-40B4-BE49-F238E27FC236}">
                <a16:creationId xmlns:a16="http://schemas.microsoft.com/office/drawing/2014/main" id="{E9F8F8EE-2163-4678-8761-92309F3731AC}"/>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21605416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2673C3C-E7BB-A237-92BA-A2F3B9FE8D64}"/>
              </a:ext>
            </a:extLst>
          </p:cNvPr>
          <p:cNvPicPr>
            <a:picLocks noChangeAspect="1"/>
          </p:cNvPicPr>
          <p:nvPr/>
        </p:nvPicPr>
        <p:blipFill>
          <a:blip r:embed="rId3"/>
          <a:srcRect l="6813" t="4685" r="4615" b="8931"/>
          <a:stretch>
            <a:fillRect/>
          </a:stretch>
        </p:blipFill>
        <p:spPr>
          <a:xfrm>
            <a:off x="1739349" y="1"/>
            <a:ext cx="9346842" cy="6857349"/>
          </a:xfrm>
          <a:prstGeom prst="rect">
            <a:avLst/>
          </a:prstGeom>
        </p:spPr>
      </p:pic>
    </p:spTree>
    <p:extLst>
      <p:ext uri="{BB962C8B-B14F-4D97-AF65-F5344CB8AC3E}">
        <p14:creationId xmlns:p14="http://schemas.microsoft.com/office/powerpoint/2010/main" val="2256972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29734" y="762000"/>
            <a:ext cx="8596668" cy="90133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solidFill>
                  <a:schemeClr val="tx1"/>
                </a:solidFill>
              </a:rPr>
              <a:t>Phonics and Reading</a:t>
            </a:r>
          </a:p>
        </p:txBody>
      </p:sp>
      <p:sp>
        <p:nvSpPr>
          <p:cNvPr id="5" name="Rectangle 4"/>
          <p:cNvSpPr/>
          <p:nvPr/>
        </p:nvSpPr>
        <p:spPr>
          <a:xfrm>
            <a:off x="694749" y="1571958"/>
            <a:ext cx="9128519" cy="646331"/>
          </a:xfrm>
          <a:prstGeom prst="rect">
            <a:avLst/>
          </a:prstGeom>
        </p:spPr>
        <p:txBody>
          <a:bodyPr wrap="square">
            <a:spAutoFit/>
          </a:bodyPr>
          <a:lstStyle/>
          <a:p>
            <a:pPr marL="285750" indent="-285750">
              <a:buFont typeface="Arial" panose="020B0604020202020204" pitchFamily="34" charset="0"/>
              <a:buChar char="•"/>
            </a:pPr>
            <a:endParaRPr lang="en-US">
              <a:latin typeface="Roboto" panose="02000000000000000000" pitchFamily="2" charset="0"/>
              <a:ea typeface="Roboto" panose="02000000000000000000" pitchFamily="2" charset="0"/>
            </a:endParaRPr>
          </a:p>
          <a:p>
            <a:endParaRPr lang="en-US">
              <a:latin typeface="Roboto" panose="02000000000000000000" pitchFamily="2" charset="0"/>
              <a:ea typeface="Roboto" panose="02000000000000000000" pitchFamily="2" charset="0"/>
            </a:endParaRPr>
          </a:p>
        </p:txBody>
      </p:sp>
      <p:sp>
        <p:nvSpPr>
          <p:cNvPr id="6" name="Rectangle 5"/>
          <p:cNvSpPr/>
          <p:nvPr/>
        </p:nvSpPr>
        <p:spPr>
          <a:xfrm>
            <a:off x="694749" y="1571958"/>
            <a:ext cx="9128519" cy="4247317"/>
          </a:xfrm>
          <a:prstGeom prst="rect">
            <a:avLst/>
          </a:prstGeom>
        </p:spPr>
        <p:txBody>
          <a:bodyPr wrap="square">
            <a:spAutoFit/>
          </a:bodyPr>
          <a:lstStyle/>
          <a:p>
            <a:pPr marL="285750" indent="-285750">
              <a:buClr>
                <a:schemeClr val="accent2"/>
              </a:buClr>
              <a:buFont typeface="Wingdings" panose="05000000000000000000" pitchFamily="2" charset="2"/>
              <a:buChar char="Ø"/>
            </a:pPr>
            <a:r>
              <a:rPr lang="en-US">
                <a:latin typeface="+mj-lt"/>
                <a:ea typeface="Roboto" panose="02000000000000000000" pitchFamily="2" charset="0"/>
              </a:rPr>
              <a:t>Blending for reading:</a:t>
            </a:r>
          </a:p>
          <a:p>
            <a:pPr marL="285750" indent="-285750">
              <a:buClr>
                <a:schemeClr val="accent2"/>
              </a:buClr>
              <a:buFont typeface="Wingdings" panose="05000000000000000000" pitchFamily="2" charset="2"/>
              <a:buChar char="Ø"/>
            </a:pPr>
            <a:endParaRPr lang="en-US">
              <a:latin typeface="+mj-lt"/>
              <a:ea typeface="Roboto" panose="02000000000000000000" pitchFamily="2" charset="0"/>
            </a:endParaRPr>
          </a:p>
          <a:p>
            <a:pPr marL="285750" indent="-285750">
              <a:buClr>
                <a:schemeClr val="accent2"/>
              </a:buClr>
              <a:buFont typeface="Wingdings" panose="05000000000000000000" pitchFamily="2" charset="2"/>
              <a:buChar char="Ø"/>
            </a:pPr>
            <a:r>
              <a:rPr lang="en-US">
                <a:latin typeface="+mj-lt"/>
                <a:ea typeface="Roboto" panose="02000000000000000000" pitchFamily="2" charset="0"/>
              </a:rPr>
              <a:t>sit         pan        hat      </a:t>
            </a:r>
          </a:p>
          <a:p>
            <a:pPr marL="285750" indent="-285750">
              <a:buClr>
                <a:schemeClr val="accent2"/>
              </a:buClr>
              <a:buFont typeface="Wingdings" panose="05000000000000000000" pitchFamily="2" charset="2"/>
              <a:buChar char="Ø"/>
            </a:pPr>
            <a:endParaRPr lang="en-US">
              <a:latin typeface="+mj-lt"/>
              <a:ea typeface="Roboto" panose="02000000000000000000" pitchFamily="2" charset="0"/>
            </a:endParaRPr>
          </a:p>
          <a:p>
            <a:pPr marL="285750" indent="-285750">
              <a:buClr>
                <a:schemeClr val="accent2"/>
              </a:buClr>
              <a:buFont typeface="Wingdings" panose="05000000000000000000" pitchFamily="2" charset="2"/>
              <a:buChar char="Ø"/>
            </a:pPr>
            <a:r>
              <a:rPr lang="en-US">
                <a:latin typeface="+mj-lt"/>
                <a:ea typeface="Roboto" panose="02000000000000000000" pitchFamily="2" charset="0"/>
              </a:rPr>
              <a:t>Reading books will match the sounds children have been taught</a:t>
            </a:r>
          </a:p>
          <a:p>
            <a:pPr marL="285750" indent="-285750">
              <a:buClr>
                <a:schemeClr val="accent2"/>
              </a:buClr>
              <a:buFont typeface="Wingdings" panose="05000000000000000000" pitchFamily="2" charset="2"/>
              <a:buChar char="Ø"/>
            </a:pPr>
            <a:endParaRPr lang="en-US">
              <a:latin typeface="+mj-lt"/>
              <a:ea typeface="Roboto" panose="02000000000000000000" pitchFamily="2" charset="0"/>
            </a:endParaRPr>
          </a:p>
          <a:p>
            <a:pPr marL="285750" indent="-285750">
              <a:buClr>
                <a:schemeClr val="accent2"/>
              </a:buClr>
              <a:buFont typeface="Wingdings" panose="05000000000000000000" pitchFamily="2" charset="2"/>
              <a:buChar char="Ø"/>
            </a:pPr>
            <a:r>
              <a:rPr lang="en-US">
                <a:latin typeface="+mj-lt"/>
                <a:ea typeface="Roboto" panose="02000000000000000000" pitchFamily="2" charset="0"/>
              </a:rPr>
              <a:t>The expectation is that children will be able to decode and read every word in a book they are reading</a:t>
            </a:r>
          </a:p>
          <a:p>
            <a:pPr marL="285750" indent="-285750">
              <a:buClr>
                <a:schemeClr val="accent2"/>
              </a:buClr>
              <a:buFont typeface="Wingdings" panose="05000000000000000000" pitchFamily="2" charset="2"/>
              <a:buChar char="Ø"/>
            </a:pPr>
            <a:endParaRPr lang="en-US">
              <a:latin typeface="+mj-lt"/>
            </a:endParaRPr>
          </a:p>
          <a:p>
            <a:pPr marL="285750" indent="-285750">
              <a:buClr>
                <a:schemeClr val="accent2"/>
              </a:buClr>
              <a:buFont typeface="Wingdings" panose="05000000000000000000" pitchFamily="2" charset="2"/>
              <a:buChar char="Ø"/>
            </a:pPr>
            <a:r>
              <a:rPr lang="en-US">
                <a:latin typeface="+mj-lt"/>
              </a:rPr>
              <a:t>Decodable words </a:t>
            </a:r>
            <a:r>
              <a:rPr lang="en-US" b="1">
                <a:latin typeface="+mj-lt"/>
              </a:rPr>
              <a:t>sound the way they are spelled</a:t>
            </a:r>
          </a:p>
          <a:p>
            <a:pPr marL="285750" indent="-285750">
              <a:buClr>
                <a:schemeClr val="accent2"/>
              </a:buClr>
              <a:buFont typeface="Wingdings" panose="05000000000000000000" pitchFamily="2" charset="2"/>
              <a:buChar char="Ø"/>
            </a:pPr>
            <a:endParaRPr lang="en-US" b="1">
              <a:latin typeface="+mj-lt"/>
            </a:endParaRPr>
          </a:p>
          <a:p>
            <a:pPr marL="285750" indent="-285750">
              <a:buClr>
                <a:schemeClr val="accent2"/>
              </a:buClr>
              <a:buFont typeface="Wingdings" panose="05000000000000000000" pitchFamily="2" charset="2"/>
              <a:buChar char="Ø"/>
            </a:pPr>
            <a:r>
              <a:rPr lang="en-US" b="1">
                <a:latin typeface="+mj-lt"/>
              </a:rPr>
              <a:t>Harder to read and spell words do not sound how they are spelled</a:t>
            </a:r>
          </a:p>
          <a:p>
            <a:pPr marL="285750" indent="-285750">
              <a:buFont typeface="Arial" panose="020B0604020202020204" pitchFamily="34" charset="0"/>
              <a:buChar char="•"/>
            </a:pPr>
            <a:endParaRPr lang="en-US">
              <a:latin typeface="Roboto" panose="02000000000000000000"/>
              <a:ea typeface="Roboto" panose="02000000000000000000" pitchFamily="2" charset="0"/>
            </a:endParaRPr>
          </a:p>
          <a:p>
            <a:endParaRPr lang="en-US">
              <a:latin typeface="Roboto" panose="02000000000000000000"/>
              <a:ea typeface="Roboto" panose="02000000000000000000" pitchFamily="2" charset="0"/>
            </a:endParaRPr>
          </a:p>
          <a:p>
            <a:endParaRPr lang="en-US">
              <a:latin typeface="Roboto" panose="02000000000000000000" pitchFamily="2" charset="0"/>
              <a:ea typeface="Roboto" panose="02000000000000000000" pitchFamily="2" charset="0"/>
            </a:endParaRPr>
          </a:p>
        </p:txBody>
      </p:sp>
      <p:pic>
        <p:nvPicPr>
          <p:cNvPr id="7" name="Picture 6">
            <a:extLst>
              <a:ext uri="{FF2B5EF4-FFF2-40B4-BE49-F238E27FC236}">
                <a16:creationId xmlns:a16="http://schemas.microsoft.com/office/drawing/2014/main" id="{7740489A-619D-41CE-B412-FD87D3C34E15}"/>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2191601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29734" y="104534"/>
            <a:ext cx="8596668" cy="90133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a:solidFill>
                <a:schemeClr val="tx1"/>
              </a:solidFill>
              <a:latin typeface="Roboto"/>
            </a:endParaRPr>
          </a:p>
        </p:txBody>
      </p:sp>
      <p:sp>
        <p:nvSpPr>
          <p:cNvPr id="5" name="Rectangle 4"/>
          <p:cNvSpPr/>
          <p:nvPr/>
        </p:nvSpPr>
        <p:spPr>
          <a:xfrm>
            <a:off x="694749" y="1571958"/>
            <a:ext cx="9128519" cy="646331"/>
          </a:xfrm>
          <a:prstGeom prst="rect">
            <a:avLst/>
          </a:prstGeom>
        </p:spPr>
        <p:txBody>
          <a:bodyPr wrap="square">
            <a:spAutoFit/>
          </a:bodyPr>
          <a:lstStyle/>
          <a:p>
            <a:pPr marL="285750" indent="-285750">
              <a:buFont typeface="Arial" panose="020B0604020202020204" pitchFamily="34" charset="0"/>
              <a:buChar char="•"/>
            </a:pPr>
            <a:endParaRPr lang="en-US">
              <a:latin typeface="Roboto" panose="02000000000000000000" pitchFamily="2" charset="0"/>
              <a:ea typeface="Roboto" panose="02000000000000000000" pitchFamily="2" charset="0"/>
            </a:endParaRPr>
          </a:p>
          <a:p>
            <a:endParaRPr lang="en-US">
              <a:latin typeface="Roboto" panose="02000000000000000000" pitchFamily="2" charset="0"/>
              <a:ea typeface="Roboto" panose="02000000000000000000" pitchFamily="2" charset="0"/>
            </a:endParaRPr>
          </a:p>
        </p:txBody>
      </p:sp>
      <p:sp>
        <p:nvSpPr>
          <p:cNvPr id="2" name="TextBox 1"/>
          <p:cNvSpPr txBox="1"/>
          <p:nvPr/>
        </p:nvSpPr>
        <p:spPr>
          <a:xfrm>
            <a:off x="829734" y="104534"/>
            <a:ext cx="8412480" cy="8309967"/>
          </a:xfrm>
          <a:prstGeom prst="rect">
            <a:avLst/>
          </a:prstGeom>
          <a:noFill/>
        </p:spPr>
        <p:txBody>
          <a:bodyPr wrap="square" lIns="91440" tIns="45720" rIns="91440" bIns="45720" rtlCol="0" anchor="t">
            <a:spAutoFit/>
          </a:bodyPr>
          <a:lstStyle/>
          <a:p>
            <a:endParaRPr lang="en-GB" sz="2200">
              <a:latin typeface="+mj-lt"/>
            </a:endParaRPr>
          </a:p>
          <a:p>
            <a:endParaRPr lang="en-GB" sz="2200">
              <a:latin typeface="+mj-lt"/>
            </a:endParaRPr>
          </a:p>
          <a:p>
            <a:r>
              <a:rPr lang="en-GB" sz="2200">
                <a:latin typeface="+mj-lt"/>
              </a:rPr>
              <a:t>Reading at home has a positive impact on children’s reading, both you reading to them and them reading to you.</a:t>
            </a:r>
          </a:p>
          <a:p>
            <a:endParaRPr lang="en-GB" sz="2200">
              <a:latin typeface="+mj-lt"/>
            </a:endParaRPr>
          </a:p>
          <a:p>
            <a:r>
              <a:rPr lang="en-GB" sz="2200">
                <a:latin typeface="+mj-lt"/>
              </a:rPr>
              <a:t>Your child will bring home:</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Reading record – for us and you to record reading </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Story book from class book box</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Decodable reader – matches phonics taught in class (read up to 4 times a week) changed once a week.</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Children will start with a book with no words.  The focus is to use the pictures to tell the story.</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Decodable books will be sent home once your child is beginning to blend sounds to read words.</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Tapestry videos of the sounds taught </a:t>
            </a:r>
          </a:p>
          <a:p>
            <a:pPr marL="285750" indent="-285750">
              <a:buFont typeface="Arial" panose="020B0604020202020204" pitchFamily="34" charset="0"/>
              <a:buChar char="•"/>
            </a:pPr>
            <a:endParaRPr lang="en-GB">
              <a:latin typeface="+mj-lt"/>
            </a:endParaRPr>
          </a:p>
          <a:p>
            <a:pPr marL="285750" indent="-285750">
              <a:buFont typeface="Arial" panose="020B0604020202020204" pitchFamily="34" charset="0"/>
              <a:buChar char="•"/>
            </a:pPr>
            <a:endParaRPr lang="en-GB">
              <a:latin typeface="+mj-lt"/>
            </a:endParaRPr>
          </a:p>
          <a:p>
            <a:pPr marL="285750" indent="-285750">
              <a:buFont typeface="Arial" panose="020B0604020202020204" pitchFamily="34" charset="0"/>
              <a:buChar char="•"/>
            </a:pPr>
            <a:endParaRPr lang="en-GB">
              <a:latin typeface="+mj-lt"/>
            </a:endParaRPr>
          </a:p>
          <a:p>
            <a:pPr marL="285750" indent="-285750">
              <a:buFont typeface="Arial" panose="020B0604020202020204" pitchFamily="34" charset="0"/>
              <a:buChar char="•"/>
            </a:pPr>
            <a:endParaRPr lang="en-GB">
              <a:latin typeface="+mj-lt"/>
            </a:endParaRPr>
          </a:p>
          <a:p>
            <a:endParaRPr lang="en-GB">
              <a:latin typeface="+mj-lt"/>
            </a:endParaRPr>
          </a:p>
          <a:p>
            <a:pPr marL="285750" indent="-285750">
              <a:buFont typeface="Arial" panose="020B0604020202020204" pitchFamily="34" charset="0"/>
              <a:buChar char="•"/>
            </a:pPr>
            <a:endParaRPr lang="en-GB">
              <a:latin typeface="Roboto" panose="02000000000000000000"/>
            </a:endParaRPr>
          </a:p>
          <a:p>
            <a:endParaRPr lang="en-GB" sz="2400">
              <a:latin typeface="Roboto" panose="02000000000000000000"/>
            </a:endParaRPr>
          </a:p>
        </p:txBody>
      </p:sp>
      <p:sp>
        <p:nvSpPr>
          <p:cNvPr id="7" name="Title 1">
            <a:extLst>
              <a:ext uri="{FF2B5EF4-FFF2-40B4-BE49-F238E27FC236}">
                <a16:creationId xmlns:a16="http://schemas.microsoft.com/office/drawing/2014/main" id="{5B1929B7-7E4E-48F6-B16A-EA43185D87CF}"/>
              </a:ext>
            </a:extLst>
          </p:cNvPr>
          <p:cNvSpPr txBox="1">
            <a:spLocks/>
          </p:cNvSpPr>
          <p:nvPr/>
        </p:nvSpPr>
        <p:spPr>
          <a:xfrm>
            <a:off x="829734" y="0"/>
            <a:ext cx="8596668" cy="90133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solidFill>
                  <a:schemeClr val="tx1"/>
                </a:solidFill>
              </a:rPr>
              <a:t>Reading at home . . .</a:t>
            </a:r>
          </a:p>
        </p:txBody>
      </p:sp>
      <p:pic>
        <p:nvPicPr>
          <p:cNvPr id="8" name="Picture 7">
            <a:extLst>
              <a:ext uri="{FF2B5EF4-FFF2-40B4-BE49-F238E27FC236}">
                <a16:creationId xmlns:a16="http://schemas.microsoft.com/office/drawing/2014/main" id="{8D6B3CE7-CB67-4AF7-9B96-93B1AD04EACB}"/>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2224774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E84788D-06EE-4812-A30A-4E95D5B3195C}"/>
              </a:ext>
            </a:extLst>
          </p:cNvPr>
          <p:cNvSpPr/>
          <p:nvPr/>
        </p:nvSpPr>
        <p:spPr>
          <a:xfrm>
            <a:off x="726141" y="1120676"/>
            <a:ext cx="6096000" cy="2862322"/>
          </a:xfrm>
          <a:prstGeom prst="rect">
            <a:avLst/>
          </a:prstGeom>
        </p:spPr>
        <p:txBody>
          <a:bodyPr lIns="91440" tIns="45720" rIns="91440" bIns="45720" anchor="t">
            <a:spAutoFit/>
          </a:bodyPr>
          <a:lstStyle/>
          <a:p>
            <a:endParaRPr lang="en-GB"/>
          </a:p>
          <a:p>
            <a:pPr marL="285750" indent="-285750">
              <a:buClr>
                <a:schemeClr val="accent2"/>
              </a:buClr>
              <a:buFont typeface="Wingdings" panose="05000000000000000000" pitchFamily="2" charset="2"/>
              <a:buChar char="Ø"/>
            </a:pPr>
            <a:r>
              <a:rPr lang="en-GB"/>
              <a:t>Daily phonics</a:t>
            </a:r>
          </a:p>
          <a:p>
            <a:pPr marL="285750" indent="-285750">
              <a:buClr>
                <a:schemeClr val="accent2"/>
              </a:buClr>
              <a:buFont typeface="Wingdings" panose="05000000000000000000" pitchFamily="2" charset="2"/>
              <a:buChar char="Ø"/>
            </a:pPr>
            <a:endParaRPr lang="en-GB"/>
          </a:p>
          <a:p>
            <a:pPr marL="285750" indent="-285750">
              <a:buClr>
                <a:schemeClr val="accent2"/>
              </a:buClr>
              <a:buFont typeface="Wingdings" panose="05000000000000000000" pitchFamily="2" charset="2"/>
              <a:buChar char="Ø"/>
            </a:pPr>
            <a:r>
              <a:rPr lang="en-GB"/>
              <a:t>Shared reading</a:t>
            </a:r>
          </a:p>
          <a:p>
            <a:pPr marL="285750" indent="-285750">
              <a:buClr>
                <a:schemeClr val="accent2"/>
              </a:buClr>
              <a:buFont typeface="Wingdings" panose="05000000000000000000" pitchFamily="2" charset="2"/>
              <a:buChar char="Ø"/>
            </a:pPr>
            <a:endParaRPr lang="en-GB"/>
          </a:p>
          <a:p>
            <a:pPr marL="285750" indent="-285750">
              <a:buClr>
                <a:schemeClr val="accent2"/>
              </a:buClr>
              <a:buFont typeface="Wingdings" panose="05000000000000000000" pitchFamily="2" charset="2"/>
              <a:buChar char="Ø"/>
            </a:pPr>
            <a:r>
              <a:rPr lang="en-GB"/>
              <a:t>Extra reads and extra phonics</a:t>
            </a:r>
          </a:p>
          <a:p>
            <a:pPr marL="285750" indent="-285750">
              <a:buClr>
                <a:schemeClr val="accent2"/>
              </a:buClr>
              <a:buFont typeface="Wingdings" panose="05000000000000000000" pitchFamily="2" charset="2"/>
              <a:buChar char="Ø"/>
            </a:pPr>
            <a:endParaRPr lang="en-GB"/>
          </a:p>
          <a:p>
            <a:pPr marL="285750" indent="-285750">
              <a:buClr>
                <a:schemeClr val="accent2"/>
              </a:buClr>
              <a:buFont typeface="Wingdings" panose="05000000000000000000" pitchFamily="2" charset="2"/>
              <a:buChar char="Ø"/>
            </a:pPr>
            <a:r>
              <a:rPr lang="en-GB"/>
              <a:t>Reading in discovery time</a:t>
            </a:r>
          </a:p>
          <a:p>
            <a:pPr marL="285750" indent="-285750">
              <a:buClr>
                <a:schemeClr val="accent2"/>
              </a:buClr>
              <a:buFont typeface="Wingdings" panose="05000000000000000000" pitchFamily="2" charset="2"/>
              <a:buChar char="Ø"/>
            </a:pPr>
            <a:endParaRPr lang="en-GB"/>
          </a:p>
          <a:p>
            <a:pPr marL="285750" indent="-285750">
              <a:buClr>
                <a:schemeClr val="accent2"/>
              </a:buClr>
              <a:buFont typeface="Wingdings" panose="05000000000000000000" pitchFamily="2" charset="2"/>
              <a:buChar char="Ø"/>
            </a:pPr>
            <a:r>
              <a:rPr lang="en-GB"/>
              <a:t>Reading as part of a small group with an adult.</a:t>
            </a:r>
          </a:p>
        </p:txBody>
      </p:sp>
      <p:sp>
        <p:nvSpPr>
          <p:cNvPr id="4" name="Title 1">
            <a:extLst>
              <a:ext uri="{FF2B5EF4-FFF2-40B4-BE49-F238E27FC236}">
                <a16:creationId xmlns:a16="http://schemas.microsoft.com/office/drawing/2014/main" id="{79325427-A2CD-4E15-A838-1AF00EEB0F21}"/>
              </a:ext>
            </a:extLst>
          </p:cNvPr>
          <p:cNvSpPr txBox="1">
            <a:spLocks/>
          </p:cNvSpPr>
          <p:nvPr/>
        </p:nvSpPr>
        <p:spPr>
          <a:xfrm>
            <a:off x="641475" y="310722"/>
            <a:ext cx="8596668" cy="90133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solidFill>
                  <a:schemeClr val="tx1"/>
                </a:solidFill>
              </a:rPr>
              <a:t>Reading in school . . .</a:t>
            </a:r>
          </a:p>
        </p:txBody>
      </p:sp>
      <p:pic>
        <p:nvPicPr>
          <p:cNvPr id="6" name="Picture 5">
            <a:extLst>
              <a:ext uri="{FF2B5EF4-FFF2-40B4-BE49-F238E27FC236}">
                <a16:creationId xmlns:a16="http://schemas.microsoft.com/office/drawing/2014/main" id="{7D8105E0-6B2A-41A2-984C-6B43A7BBE655}"/>
              </a:ext>
            </a:extLst>
          </p:cNvPr>
          <p:cNvPicPr>
            <a:picLocks noChangeAspect="1"/>
          </p:cNvPicPr>
          <p:nvPr/>
        </p:nvPicPr>
        <p:blipFill>
          <a:blip r:embed="rId2"/>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3736815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29734" y="104534"/>
            <a:ext cx="8596668" cy="90133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solidFill>
                  <a:schemeClr val="tx1"/>
                </a:solidFill>
              </a:rPr>
              <a:t>Phonics and Writing</a:t>
            </a:r>
          </a:p>
        </p:txBody>
      </p:sp>
      <p:sp>
        <p:nvSpPr>
          <p:cNvPr id="5" name="Rectangle 4"/>
          <p:cNvSpPr/>
          <p:nvPr/>
        </p:nvSpPr>
        <p:spPr>
          <a:xfrm>
            <a:off x="694749" y="1571958"/>
            <a:ext cx="9128519" cy="646331"/>
          </a:xfrm>
          <a:prstGeom prst="rect">
            <a:avLst/>
          </a:prstGeom>
        </p:spPr>
        <p:txBody>
          <a:bodyPr wrap="square">
            <a:spAutoFit/>
          </a:bodyPr>
          <a:lstStyle/>
          <a:p>
            <a:pPr marL="285750" indent="-285750">
              <a:buFont typeface="Arial" panose="020B0604020202020204" pitchFamily="34" charset="0"/>
              <a:buChar char="•"/>
            </a:pPr>
            <a:endParaRPr lang="en-US">
              <a:latin typeface="Roboto" panose="02000000000000000000" pitchFamily="2" charset="0"/>
              <a:ea typeface="Roboto" panose="02000000000000000000" pitchFamily="2" charset="0"/>
            </a:endParaRPr>
          </a:p>
          <a:p>
            <a:endParaRPr lang="en-US">
              <a:latin typeface="Roboto" panose="02000000000000000000" pitchFamily="2" charset="0"/>
              <a:ea typeface="Roboto" panose="02000000000000000000" pitchFamily="2" charset="0"/>
            </a:endParaRPr>
          </a:p>
        </p:txBody>
      </p:sp>
      <p:sp>
        <p:nvSpPr>
          <p:cNvPr id="2" name="TextBox 1"/>
          <p:cNvSpPr txBox="1"/>
          <p:nvPr/>
        </p:nvSpPr>
        <p:spPr>
          <a:xfrm>
            <a:off x="829734" y="687977"/>
            <a:ext cx="8412480" cy="6001643"/>
          </a:xfrm>
          <a:prstGeom prst="rect">
            <a:avLst/>
          </a:prstGeom>
          <a:noFill/>
        </p:spPr>
        <p:txBody>
          <a:bodyPr wrap="square" rtlCol="0">
            <a:spAutoFit/>
          </a:bodyPr>
          <a:lstStyle/>
          <a:p>
            <a:endParaRPr lang="en-GB">
              <a:latin typeface="Roboto" panose="02000000000000000000"/>
            </a:endParaRPr>
          </a:p>
          <a:p>
            <a:pPr marL="285750" indent="-285750">
              <a:buFont typeface="Arial" panose="020B0604020202020204" pitchFamily="34" charset="0"/>
              <a:buChar char="•"/>
            </a:pPr>
            <a:r>
              <a:rPr lang="en-GB">
                <a:latin typeface="+mj-lt"/>
              </a:rPr>
              <a:t>Children will learn to segment words.  This is the process of breaking words into their sounds and children writing what sounds they can hear, using their phonic knowledge e.g. dog segmented is d-o-g.  This is rehearsed orally before expecting children to write the sounds.</a:t>
            </a:r>
          </a:p>
          <a:p>
            <a:pPr marL="285750" indent="-285750">
              <a:buFont typeface="Arial" panose="020B0604020202020204" pitchFamily="34" charset="0"/>
              <a:buChar char="•"/>
            </a:pPr>
            <a:endParaRPr lang="en-GB">
              <a:latin typeface="+mj-lt"/>
            </a:endParaRPr>
          </a:p>
          <a:p>
            <a:pPr marL="285750" indent="-285750">
              <a:buClr>
                <a:schemeClr val="accent2"/>
              </a:buClr>
              <a:buFont typeface="Wingdings" panose="05000000000000000000" pitchFamily="2" charset="2"/>
              <a:buChar char="Ø"/>
            </a:pPr>
            <a:r>
              <a:rPr lang="en-GB">
                <a:latin typeface="+mj-lt"/>
              </a:rPr>
              <a:t>Initial sounds</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Final sounds</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Robot arms</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Sound fingers</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Harder to read and spell words</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Use of phonic knowledge (not correctly spelt) e.g. </a:t>
            </a:r>
          </a:p>
          <a:p>
            <a:pPr marL="285750" indent="-285750">
              <a:buFont typeface="Arial" panose="020B0604020202020204" pitchFamily="34" charset="0"/>
              <a:buChar char="•"/>
            </a:pPr>
            <a:endParaRPr lang="en-GB">
              <a:latin typeface="+mj-lt"/>
            </a:endParaRPr>
          </a:p>
          <a:p>
            <a:pPr marL="285750" indent="-285750">
              <a:buFont typeface="Arial" panose="020B0604020202020204" pitchFamily="34" charset="0"/>
              <a:buChar char="•"/>
            </a:pPr>
            <a:endParaRPr lang="en-GB">
              <a:latin typeface="+mj-lt"/>
            </a:endParaRPr>
          </a:p>
          <a:p>
            <a:r>
              <a:rPr lang="en-GB" i="1">
                <a:solidFill>
                  <a:srgbClr val="0070C0"/>
                </a:solidFill>
                <a:latin typeface="+mj-lt"/>
              </a:rPr>
              <a:t>I saw a big green house</a:t>
            </a:r>
            <a:r>
              <a:rPr lang="en-GB">
                <a:latin typeface="+mj-lt"/>
              </a:rPr>
              <a:t>  could be </a:t>
            </a:r>
            <a:r>
              <a:rPr lang="en-GB" i="1">
                <a:solidFill>
                  <a:schemeClr val="accent5">
                    <a:lumMod val="75000"/>
                  </a:schemeClr>
                </a:solidFill>
                <a:latin typeface="+mj-lt"/>
              </a:rPr>
              <a:t>I </a:t>
            </a:r>
            <a:r>
              <a:rPr lang="en-GB" i="1" err="1">
                <a:solidFill>
                  <a:schemeClr val="accent5">
                    <a:lumMod val="75000"/>
                  </a:schemeClr>
                </a:solidFill>
                <a:latin typeface="+mj-lt"/>
              </a:rPr>
              <a:t>sor</a:t>
            </a:r>
            <a:r>
              <a:rPr lang="en-GB" i="1">
                <a:solidFill>
                  <a:schemeClr val="accent5">
                    <a:lumMod val="75000"/>
                  </a:schemeClr>
                </a:solidFill>
                <a:latin typeface="+mj-lt"/>
              </a:rPr>
              <a:t> a big grin </a:t>
            </a:r>
            <a:r>
              <a:rPr lang="en-GB" i="1" err="1">
                <a:solidFill>
                  <a:schemeClr val="accent5">
                    <a:lumMod val="75000"/>
                  </a:schemeClr>
                </a:solidFill>
                <a:latin typeface="+mj-lt"/>
              </a:rPr>
              <a:t>hows</a:t>
            </a:r>
            <a:endParaRPr lang="en-GB" i="1">
              <a:solidFill>
                <a:schemeClr val="accent5">
                  <a:lumMod val="75000"/>
                </a:schemeClr>
              </a:solidFill>
              <a:latin typeface="+mj-lt"/>
            </a:endParaRPr>
          </a:p>
          <a:p>
            <a:endParaRPr lang="en-GB" sz="2400">
              <a:latin typeface="Roboto" panose="02000000000000000000"/>
            </a:endParaRPr>
          </a:p>
        </p:txBody>
      </p:sp>
      <p:pic>
        <p:nvPicPr>
          <p:cNvPr id="6" name="Picture 5">
            <a:extLst>
              <a:ext uri="{FF2B5EF4-FFF2-40B4-BE49-F238E27FC236}">
                <a16:creationId xmlns:a16="http://schemas.microsoft.com/office/drawing/2014/main" id="{3DDFAC9E-97AA-438E-B6BF-D225B6927C79}"/>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8653423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7D621-BFBE-62BB-C5C3-838EAB18E7E6}"/>
              </a:ext>
            </a:extLst>
          </p:cNvPr>
          <p:cNvSpPr>
            <a:spLocks noGrp="1"/>
          </p:cNvSpPr>
          <p:nvPr>
            <p:ph type="title"/>
          </p:nvPr>
        </p:nvSpPr>
        <p:spPr>
          <a:xfrm>
            <a:off x="677334" y="609600"/>
            <a:ext cx="8596668" cy="795638"/>
          </a:xfrm>
        </p:spPr>
        <p:txBody>
          <a:bodyPr/>
          <a:lstStyle/>
          <a:p>
            <a:r>
              <a:rPr lang="en-GB">
                <a:solidFill>
                  <a:schemeClr val="tx1"/>
                </a:solidFill>
              </a:rPr>
              <a:t>Drawing Club</a:t>
            </a:r>
          </a:p>
          <a:p>
            <a:endParaRPr lang="en-US"/>
          </a:p>
        </p:txBody>
      </p:sp>
      <p:sp>
        <p:nvSpPr>
          <p:cNvPr id="5" name="TextBox 4">
            <a:extLst>
              <a:ext uri="{FF2B5EF4-FFF2-40B4-BE49-F238E27FC236}">
                <a16:creationId xmlns:a16="http://schemas.microsoft.com/office/drawing/2014/main" id="{10F22B8E-0938-2277-658E-5E83B35421E7}"/>
              </a:ext>
            </a:extLst>
          </p:cNvPr>
          <p:cNvSpPr txBox="1"/>
          <p:nvPr/>
        </p:nvSpPr>
        <p:spPr>
          <a:xfrm>
            <a:off x="673614" y="1571766"/>
            <a:ext cx="8253130"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Clr>
                <a:schemeClr val="accent2"/>
              </a:buClr>
              <a:buFont typeface="Wingdings"/>
              <a:buChar char="Ø"/>
            </a:pPr>
            <a:r>
              <a:rPr lang="en-US" sz="2200"/>
              <a:t>Writing in Reception</a:t>
            </a:r>
            <a:endParaRPr lang="en-US"/>
          </a:p>
          <a:p>
            <a:pPr marL="342900" indent="-342900">
              <a:buClr>
                <a:schemeClr val="accent2"/>
              </a:buClr>
              <a:buFont typeface="Wingdings"/>
              <a:buChar char="Ø"/>
            </a:pPr>
            <a:endParaRPr lang="en-US" sz="2200"/>
          </a:p>
          <a:p>
            <a:pPr marL="342900" indent="-342900">
              <a:buClr>
                <a:schemeClr val="accent2"/>
              </a:buClr>
              <a:buFont typeface="Wingdings"/>
              <a:buChar char="Ø"/>
            </a:pPr>
            <a:r>
              <a:rPr lang="en-US" sz="2200"/>
              <a:t>Immerses children in stories</a:t>
            </a:r>
          </a:p>
          <a:p>
            <a:pPr marL="342900" indent="-342900">
              <a:buClr>
                <a:schemeClr val="accent2"/>
              </a:buClr>
              <a:buFont typeface="Wingdings"/>
              <a:buChar char="Ø"/>
            </a:pPr>
            <a:endParaRPr lang="en-US" sz="2200"/>
          </a:p>
          <a:p>
            <a:pPr marL="342900" indent="-342900">
              <a:buClr>
                <a:schemeClr val="accent2"/>
              </a:buClr>
              <a:buFont typeface="Wingdings"/>
              <a:buChar char="Ø"/>
            </a:pPr>
            <a:r>
              <a:rPr lang="en-US" sz="2200"/>
              <a:t>Share a broad range of vocabulary and a love of language</a:t>
            </a:r>
          </a:p>
          <a:p>
            <a:pPr marL="342900" indent="-342900">
              <a:buClr>
                <a:schemeClr val="accent2"/>
              </a:buClr>
              <a:buFont typeface="Wingdings"/>
              <a:buChar char="Ø"/>
            </a:pPr>
            <a:endParaRPr lang="en-US" sz="2200"/>
          </a:p>
          <a:p>
            <a:pPr marL="342900" indent="-342900">
              <a:buClr>
                <a:schemeClr val="accent2"/>
              </a:buClr>
              <a:buFont typeface="Wingdings"/>
              <a:buChar char="Ø"/>
            </a:pPr>
            <a:r>
              <a:rPr lang="en-US" sz="2200"/>
              <a:t>Develops children's creativity and imagination</a:t>
            </a:r>
          </a:p>
          <a:p>
            <a:pPr marL="342900" indent="-342900">
              <a:buClr>
                <a:schemeClr val="accent2"/>
              </a:buClr>
              <a:buFont typeface="Wingdings"/>
              <a:buChar char="Ø"/>
            </a:pPr>
            <a:endParaRPr lang="en-US" sz="2200"/>
          </a:p>
          <a:p>
            <a:pPr marL="342900" indent="-342900">
              <a:buClr>
                <a:schemeClr val="accent2"/>
              </a:buClr>
              <a:buFont typeface="Wingdings"/>
              <a:buChar char="Ø"/>
            </a:pPr>
            <a:r>
              <a:rPr lang="en-US" sz="2200"/>
              <a:t>Uses picture books, traditional tales and TV cartoons</a:t>
            </a:r>
          </a:p>
          <a:p>
            <a:pPr marL="342900" indent="-342900">
              <a:buClr>
                <a:schemeClr val="accent2"/>
              </a:buClr>
              <a:buFont typeface="Wingdings"/>
              <a:buChar char="Ø"/>
            </a:pPr>
            <a:endParaRPr lang="en-US" sz="2200"/>
          </a:p>
          <a:p>
            <a:pPr marL="342900" indent="-342900">
              <a:buClr>
                <a:schemeClr val="accent2"/>
              </a:buClr>
              <a:buFont typeface="Wingdings"/>
              <a:buChar char="Ø"/>
            </a:pPr>
            <a:r>
              <a:rPr lang="en-US" sz="2200"/>
              <a:t>The children create drawings then come up with a written password and a code.  Starts as a mark, sound, word then captions and sentences as the children's skills develop.</a:t>
            </a:r>
          </a:p>
        </p:txBody>
      </p:sp>
      <p:pic>
        <p:nvPicPr>
          <p:cNvPr id="4" name="Picture 3">
            <a:extLst>
              <a:ext uri="{FF2B5EF4-FFF2-40B4-BE49-F238E27FC236}">
                <a16:creationId xmlns:a16="http://schemas.microsoft.com/office/drawing/2014/main" id="{507068FB-8968-4B97-A2BD-97C0792FC73D}"/>
              </a:ext>
            </a:extLst>
          </p:cNvPr>
          <p:cNvPicPr>
            <a:picLocks noChangeAspect="1"/>
          </p:cNvPicPr>
          <p:nvPr/>
        </p:nvPicPr>
        <p:blipFill>
          <a:blip r:embed="rId2"/>
          <a:stretch>
            <a:fillRect/>
          </a:stretch>
        </p:blipFill>
        <p:spPr>
          <a:xfrm>
            <a:off x="9281117" y="901551"/>
            <a:ext cx="2065199" cy="2362405"/>
          </a:xfrm>
          <a:prstGeom prst="rect">
            <a:avLst/>
          </a:prstGeom>
        </p:spPr>
      </p:pic>
      <p:pic>
        <p:nvPicPr>
          <p:cNvPr id="6" name="Picture 5">
            <a:extLst>
              <a:ext uri="{FF2B5EF4-FFF2-40B4-BE49-F238E27FC236}">
                <a16:creationId xmlns:a16="http://schemas.microsoft.com/office/drawing/2014/main" id="{6AAD92CC-DE2F-4F6E-980C-E7657D9A5959}"/>
              </a:ext>
            </a:extLst>
          </p:cNvPr>
          <p:cNvPicPr>
            <a:picLocks noChangeAspect="1"/>
          </p:cNvPicPr>
          <p:nvPr/>
        </p:nvPicPr>
        <p:blipFill>
          <a:blip r:embed="rId3"/>
          <a:stretch>
            <a:fillRect/>
          </a:stretch>
        </p:blipFill>
        <p:spPr>
          <a:xfrm>
            <a:off x="8783281" y="4397189"/>
            <a:ext cx="2917409" cy="2070248"/>
          </a:xfrm>
          <a:prstGeom prst="rect">
            <a:avLst/>
          </a:prstGeom>
        </p:spPr>
      </p:pic>
      <p:pic>
        <p:nvPicPr>
          <p:cNvPr id="7" name="Picture 6">
            <a:extLst>
              <a:ext uri="{FF2B5EF4-FFF2-40B4-BE49-F238E27FC236}">
                <a16:creationId xmlns:a16="http://schemas.microsoft.com/office/drawing/2014/main" id="{023C0CA4-494B-43C5-BAC4-05C73EEE8FEC}"/>
              </a:ext>
            </a:extLst>
          </p:cNvPr>
          <p:cNvPicPr>
            <a:picLocks noChangeAspect="1"/>
          </p:cNvPicPr>
          <p:nvPr/>
        </p:nvPicPr>
        <p:blipFill>
          <a:blip r:embed="rId4"/>
          <a:stretch>
            <a:fillRect/>
          </a:stretch>
        </p:blipFill>
        <p:spPr>
          <a:xfrm>
            <a:off x="6096000" y="370114"/>
            <a:ext cx="2317066" cy="2070248"/>
          </a:xfrm>
          <a:prstGeom prst="rect">
            <a:avLst/>
          </a:prstGeom>
        </p:spPr>
      </p:pic>
    </p:spTree>
    <p:extLst>
      <p:ext uri="{BB962C8B-B14F-4D97-AF65-F5344CB8AC3E}">
        <p14:creationId xmlns:p14="http://schemas.microsoft.com/office/powerpoint/2010/main" val="2674079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829734" y="104534"/>
            <a:ext cx="8596668" cy="90133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solidFill>
                  <a:schemeClr val="tx1"/>
                </a:solidFill>
              </a:rPr>
              <a:t>Maths – Key Skills Taught</a:t>
            </a:r>
          </a:p>
        </p:txBody>
      </p:sp>
      <p:grpSp>
        <p:nvGrpSpPr>
          <p:cNvPr id="7" name="Group 6"/>
          <p:cNvGrpSpPr/>
          <p:nvPr/>
        </p:nvGrpSpPr>
        <p:grpSpPr>
          <a:xfrm>
            <a:off x="202291" y="1579795"/>
            <a:ext cx="11609365" cy="1206530"/>
            <a:chOff x="365760" y="1332411"/>
            <a:chExt cx="10955383" cy="1206530"/>
          </a:xfrm>
        </p:grpSpPr>
        <p:sp>
          <p:nvSpPr>
            <p:cNvPr id="8" name="TextBox 7"/>
            <p:cNvSpPr txBox="1"/>
            <p:nvPr/>
          </p:nvSpPr>
          <p:spPr>
            <a:xfrm>
              <a:off x="365760" y="1332411"/>
              <a:ext cx="10955383" cy="400110"/>
            </a:xfrm>
            <a:prstGeom prst="rect">
              <a:avLst/>
            </a:prstGeom>
            <a:noFill/>
          </p:spPr>
          <p:txBody>
            <a:bodyPr wrap="square" rtlCol="0">
              <a:spAutoFit/>
            </a:bodyPr>
            <a:lstStyle/>
            <a:p>
              <a:r>
                <a:rPr lang="en-GB" sz="2000"/>
                <a:t>Subitising – instantly recognise a small quantity, without needing to count how many there are. </a:t>
              </a:r>
            </a:p>
          </p:txBody>
        </p:sp>
        <p:sp>
          <p:nvSpPr>
            <p:cNvPr id="9" name="Oval 8"/>
            <p:cNvSpPr/>
            <p:nvPr/>
          </p:nvSpPr>
          <p:spPr>
            <a:xfrm>
              <a:off x="1079863" y="1863634"/>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0" name="Oval 9"/>
            <p:cNvSpPr/>
            <p:nvPr/>
          </p:nvSpPr>
          <p:spPr>
            <a:xfrm>
              <a:off x="1349826" y="2124891"/>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1" name="Oval 10"/>
            <p:cNvSpPr/>
            <p:nvPr/>
          </p:nvSpPr>
          <p:spPr>
            <a:xfrm>
              <a:off x="2388325" y="2133600"/>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Oval 11"/>
            <p:cNvSpPr/>
            <p:nvPr/>
          </p:nvSpPr>
          <p:spPr>
            <a:xfrm>
              <a:off x="2377440" y="1798077"/>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3" name="Oval 12"/>
            <p:cNvSpPr/>
            <p:nvPr/>
          </p:nvSpPr>
          <p:spPr>
            <a:xfrm>
              <a:off x="4323806" y="1815494"/>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4" name="Oval 13"/>
            <p:cNvSpPr/>
            <p:nvPr/>
          </p:nvSpPr>
          <p:spPr>
            <a:xfrm>
              <a:off x="4733109" y="1798077"/>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5" name="Oval 14"/>
            <p:cNvSpPr/>
            <p:nvPr/>
          </p:nvSpPr>
          <p:spPr>
            <a:xfrm>
              <a:off x="3914503" y="1815494"/>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6" name="Oval 15"/>
            <p:cNvSpPr/>
            <p:nvPr/>
          </p:nvSpPr>
          <p:spPr>
            <a:xfrm>
              <a:off x="5856514" y="1998617"/>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7" name="Oval 16"/>
            <p:cNvSpPr/>
            <p:nvPr/>
          </p:nvSpPr>
          <p:spPr>
            <a:xfrm>
              <a:off x="6152604" y="2268975"/>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8" name="Oval 17"/>
            <p:cNvSpPr/>
            <p:nvPr/>
          </p:nvSpPr>
          <p:spPr>
            <a:xfrm>
              <a:off x="5560424" y="1728651"/>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9" name="Oval 18"/>
            <p:cNvSpPr/>
            <p:nvPr/>
          </p:nvSpPr>
          <p:spPr>
            <a:xfrm>
              <a:off x="7587342" y="2124891"/>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0" name="Oval 19"/>
            <p:cNvSpPr/>
            <p:nvPr/>
          </p:nvSpPr>
          <p:spPr>
            <a:xfrm>
              <a:off x="7916093" y="1719700"/>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1" name="Oval 20"/>
            <p:cNvSpPr/>
            <p:nvPr/>
          </p:nvSpPr>
          <p:spPr>
            <a:xfrm>
              <a:off x="7539447" y="1735332"/>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2" name="Oval 21"/>
            <p:cNvSpPr/>
            <p:nvPr/>
          </p:nvSpPr>
          <p:spPr>
            <a:xfrm>
              <a:off x="7961810" y="2120686"/>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3" name="Oval 22"/>
            <p:cNvSpPr/>
            <p:nvPr/>
          </p:nvSpPr>
          <p:spPr>
            <a:xfrm>
              <a:off x="9019909" y="2133600"/>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4" name="Oval 23"/>
            <p:cNvSpPr/>
            <p:nvPr/>
          </p:nvSpPr>
          <p:spPr>
            <a:xfrm>
              <a:off x="8617134" y="2133600"/>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5" name="Oval 24"/>
            <p:cNvSpPr/>
            <p:nvPr/>
          </p:nvSpPr>
          <p:spPr>
            <a:xfrm>
              <a:off x="9368245" y="2107474"/>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6" name="Oval 25"/>
            <p:cNvSpPr/>
            <p:nvPr/>
          </p:nvSpPr>
          <p:spPr>
            <a:xfrm>
              <a:off x="8617134" y="1680511"/>
              <a:ext cx="252548" cy="269966"/>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grpSp>
      <p:sp>
        <p:nvSpPr>
          <p:cNvPr id="27" name="TextBox 26"/>
          <p:cNvSpPr txBox="1"/>
          <p:nvPr/>
        </p:nvSpPr>
        <p:spPr>
          <a:xfrm>
            <a:off x="243946" y="3177582"/>
            <a:ext cx="5876611" cy="738664"/>
          </a:xfrm>
          <a:prstGeom prst="rect">
            <a:avLst/>
          </a:prstGeom>
          <a:noFill/>
        </p:spPr>
        <p:txBody>
          <a:bodyPr wrap="square" rtlCol="0">
            <a:spAutoFit/>
          </a:bodyPr>
          <a:lstStyle/>
          <a:p>
            <a:r>
              <a:rPr lang="en-GB" sz="2000"/>
              <a:t>Number bonds – pairs of numbers that make 5.</a:t>
            </a:r>
          </a:p>
          <a:p>
            <a:r>
              <a:rPr lang="en-GB" sz="2200">
                <a:ln w="0">
                  <a:solidFill>
                    <a:schemeClr val="accent2"/>
                  </a:solidFill>
                </a:ln>
                <a:solidFill>
                  <a:schemeClr val="accent2"/>
                </a:solidFill>
              </a:rPr>
              <a:t>5+0  4+1  3+2  2+3  1+4  0+5</a:t>
            </a:r>
            <a:endParaRPr lang="en-GB" sz="2200">
              <a:ln w="0">
                <a:solidFill>
                  <a:schemeClr val="accent6"/>
                </a:solidFill>
              </a:ln>
              <a:solidFill>
                <a:schemeClr val="accent6"/>
              </a:solidFill>
            </a:endParaRPr>
          </a:p>
        </p:txBody>
      </p:sp>
      <p:grpSp>
        <p:nvGrpSpPr>
          <p:cNvPr id="28" name="Group 27"/>
          <p:cNvGrpSpPr/>
          <p:nvPr/>
        </p:nvGrpSpPr>
        <p:grpSpPr>
          <a:xfrm>
            <a:off x="243946" y="4104685"/>
            <a:ext cx="10676709" cy="1881434"/>
            <a:chOff x="365760" y="4863627"/>
            <a:chExt cx="10676709" cy="1881434"/>
          </a:xfrm>
        </p:grpSpPr>
        <p:sp>
          <p:nvSpPr>
            <p:cNvPr id="29" name="TextBox 28"/>
            <p:cNvSpPr txBox="1"/>
            <p:nvPr/>
          </p:nvSpPr>
          <p:spPr>
            <a:xfrm>
              <a:off x="365760" y="4863627"/>
              <a:ext cx="10676709" cy="707886"/>
            </a:xfrm>
            <a:prstGeom prst="rect">
              <a:avLst/>
            </a:prstGeom>
            <a:noFill/>
          </p:spPr>
          <p:txBody>
            <a:bodyPr wrap="square" rtlCol="0">
              <a:spAutoFit/>
            </a:bodyPr>
            <a:lstStyle/>
            <a:p>
              <a:r>
                <a:rPr lang="en-GB" sz="2000"/>
                <a:t>Composition – knowing that numbers are made up of amounts</a:t>
              </a:r>
            </a:p>
            <a:p>
              <a:r>
                <a:rPr lang="en-GB" sz="2000"/>
                <a:t>Part/whole.</a:t>
              </a:r>
            </a:p>
          </p:txBody>
        </p:sp>
        <p:pic>
          <p:nvPicPr>
            <p:cNvPr id="30" name="Picture 29"/>
            <p:cNvPicPr>
              <a:picLocks noChangeAspect="1"/>
            </p:cNvPicPr>
            <p:nvPr/>
          </p:nvPicPr>
          <p:blipFill rotWithShape="1">
            <a:blip r:embed="rId3"/>
            <a:srcRect l="12406" t="19082" r="12528" b="32697"/>
            <a:stretch/>
          </p:blipFill>
          <p:spPr>
            <a:xfrm>
              <a:off x="1045029" y="5595530"/>
              <a:ext cx="2682240" cy="1149531"/>
            </a:xfrm>
            <a:prstGeom prst="rect">
              <a:avLst/>
            </a:prstGeom>
          </p:spPr>
        </p:pic>
        <p:pic>
          <p:nvPicPr>
            <p:cNvPr id="31" name="Picture 30"/>
            <p:cNvPicPr>
              <a:picLocks noChangeAspect="1"/>
            </p:cNvPicPr>
            <p:nvPr/>
          </p:nvPicPr>
          <p:blipFill rotWithShape="1">
            <a:blip r:embed="rId4"/>
            <a:srcRect l="12216" t="61977" r="13679" b="-2637"/>
            <a:stretch/>
          </p:blipFill>
          <p:spPr>
            <a:xfrm>
              <a:off x="3727269" y="5938504"/>
              <a:ext cx="2647406" cy="805629"/>
            </a:xfrm>
            <a:prstGeom prst="rect">
              <a:avLst/>
            </a:prstGeom>
          </p:spPr>
        </p:pic>
      </p:grpSp>
      <p:grpSp>
        <p:nvGrpSpPr>
          <p:cNvPr id="36" name="Group 35"/>
          <p:cNvGrpSpPr/>
          <p:nvPr/>
        </p:nvGrpSpPr>
        <p:grpSpPr>
          <a:xfrm>
            <a:off x="8470965" y="3092732"/>
            <a:ext cx="5164964" cy="1243356"/>
            <a:chOff x="8443461" y="2209633"/>
            <a:chExt cx="5164964" cy="1243356"/>
          </a:xfrm>
        </p:grpSpPr>
        <p:grpSp>
          <p:nvGrpSpPr>
            <p:cNvPr id="35" name="Group 34"/>
            <p:cNvGrpSpPr/>
            <p:nvPr/>
          </p:nvGrpSpPr>
          <p:grpSpPr>
            <a:xfrm>
              <a:off x="8443461" y="2209633"/>
              <a:ext cx="5164964" cy="1237550"/>
              <a:chOff x="4410370" y="5261505"/>
              <a:chExt cx="5818359" cy="1237550"/>
            </a:xfrm>
          </p:grpSpPr>
          <p:sp>
            <p:nvSpPr>
              <p:cNvPr id="32" name="TextBox 31"/>
              <p:cNvSpPr txBox="1"/>
              <p:nvPr/>
            </p:nvSpPr>
            <p:spPr>
              <a:xfrm>
                <a:off x="4410370" y="5261505"/>
                <a:ext cx="5818359" cy="738664"/>
              </a:xfrm>
              <a:prstGeom prst="rect">
                <a:avLst/>
              </a:prstGeom>
              <a:noFill/>
            </p:spPr>
            <p:txBody>
              <a:bodyPr wrap="square" rtlCol="0">
                <a:spAutoFit/>
              </a:bodyPr>
              <a:lstStyle/>
              <a:p>
                <a:r>
                  <a:rPr lang="en-GB" sz="2000"/>
                  <a:t>Double facts:</a:t>
                </a:r>
              </a:p>
              <a:p>
                <a:endParaRPr lang="en-GB" sz="2200">
                  <a:ln w="0">
                    <a:solidFill>
                      <a:schemeClr val="accent6"/>
                    </a:solidFill>
                  </a:ln>
                  <a:solidFill>
                    <a:schemeClr val="accent6"/>
                  </a:solidFill>
                </a:endParaRPr>
              </a:p>
            </p:txBody>
          </p:sp>
          <p:pic>
            <p:nvPicPr>
              <p:cNvPr id="33" name="Picture 32"/>
              <p:cNvPicPr>
                <a:picLocks noChangeAspect="1"/>
              </p:cNvPicPr>
              <p:nvPr/>
            </p:nvPicPr>
            <p:blipFill>
              <a:blip r:embed="rId5"/>
              <a:stretch>
                <a:fillRect/>
              </a:stretch>
            </p:blipFill>
            <p:spPr>
              <a:xfrm>
                <a:off x="4706956" y="5630837"/>
                <a:ext cx="842223" cy="868218"/>
              </a:xfrm>
              <a:prstGeom prst="rect">
                <a:avLst/>
              </a:prstGeom>
            </p:spPr>
          </p:pic>
        </p:grpSp>
        <p:pic>
          <p:nvPicPr>
            <p:cNvPr id="34" name="Picture 33"/>
            <p:cNvPicPr>
              <a:picLocks noChangeAspect="1"/>
            </p:cNvPicPr>
            <p:nvPr/>
          </p:nvPicPr>
          <p:blipFill>
            <a:blip r:embed="rId6"/>
            <a:stretch>
              <a:fillRect/>
            </a:stretch>
          </p:blipFill>
          <p:spPr>
            <a:xfrm>
              <a:off x="9771528" y="2627920"/>
              <a:ext cx="800513" cy="825069"/>
            </a:xfrm>
            <a:prstGeom prst="rect">
              <a:avLst/>
            </a:prstGeom>
          </p:spPr>
        </p:pic>
      </p:grpSp>
      <p:sp>
        <p:nvSpPr>
          <p:cNvPr id="39" name="TextBox 38"/>
          <p:cNvSpPr txBox="1"/>
          <p:nvPr/>
        </p:nvSpPr>
        <p:spPr>
          <a:xfrm>
            <a:off x="531909" y="6231230"/>
            <a:ext cx="2562081" cy="400110"/>
          </a:xfrm>
          <a:prstGeom prst="rect">
            <a:avLst/>
          </a:prstGeom>
          <a:noFill/>
        </p:spPr>
        <p:txBody>
          <a:bodyPr wrap="square" rtlCol="0">
            <a:spAutoFit/>
          </a:bodyPr>
          <a:lstStyle/>
          <a:p>
            <a:r>
              <a:rPr lang="en-GB" sz="2000"/>
              <a:t>Counting beyond 20 </a:t>
            </a:r>
            <a:endParaRPr lang="en-GB" sz="2200">
              <a:ln w="0">
                <a:solidFill>
                  <a:schemeClr val="accent6"/>
                </a:solidFill>
              </a:ln>
              <a:solidFill>
                <a:schemeClr val="accent6"/>
              </a:solidFill>
            </a:endParaRPr>
          </a:p>
        </p:txBody>
      </p:sp>
      <p:grpSp>
        <p:nvGrpSpPr>
          <p:cNvPr id="50" name="Group 49"/>
          <p:cNvGrpSpPr/>
          <p:nvPr/>
        </p:nvGrpSpPr>
        <p:grpSpPr>
          <a:xfrm>
            <a:off x="7950094" y="4826161"/>
            <a:ext cx="3022873" cy="1419398"/>
            <a:chOff x="8349223" y="3810709"/>
            <a:chExt cx="3022873" cy="1419398"/>
          </a:xfrm>
        </p:grpSpPr>
        <p:sp>
          <p:nvSpPr>
            <p:cNvPr id="46" name="5-Point Star 45"/>
            <p:cNvSpPr/>
            <p:nvPr/>
          </p:nvSpPr>
          <p:spPr>
            <a:xfrm>
              <a:off x="9786556" y="4758394"/>
              <a:ext cx="452522" cy="45730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48"/>
            <p:cNvGrpSpPr/>
            <p:nvPr/>
          </p:nvGrpSpPr>
          <p:grpSpPr>
            <a:xfrm>
              <a:off x="8349223" y="3810709"/>
              <a:ext cx="3022873" cy="1419398"/>
              <a:chOff x="4108758" y="5232704"/>
              <a:chExt cx="3022873" cy="1419398"/>
            </a:xfrm>
          </p:grpSpPr>
          <p:sp>
            <p:nvSpPr>
              <p:cNvPr id="40" name="TextBox 39"/>
              <p:cNvSpPr txBox="1"/>
              <p:nvPr/>
            </p:nvSpPr>
            <p:spPr>
              <a:xfrm>
                <a:off x="4108758" y="5232704"/>
                <a:ext cx="2759524" cy="400110"/>
              </a:xfrm>
              <a:prstGeom prst="rect">
                <a:avLst/>
              </a:prstGeom>
              <a:noFill/>
            </p:spPr>
            <p:txBody>
              <a:bodyPr wrap="square" rtlCol="0">
                <a:spAutoFit/>
              </a:bodyPr>
              <a:lstStyle/>
              <a:p>
                <a:r>
                  <a:rPr lang="en-GB" sz="2000"/>
                  <a:t>Compare quantities. </a:t>
                </a:r>
                <a:endParaRPr lang="en-GB" sz="2200">
                  <a:ln w="0">
                    <a:solidFill>
                      <a:schemeClr val="accent6"/>
                    </a:solidFill>
                  </a:ln>
                  <a:solidFill>
                    <a:schemeClr val="accent6"/>
                  </a:solidFill>
                </a:endParaRPr>
              </a:p>
            </p:txBody>
          </p:sp>
          <p:sp>
            <p:nvSpPr>
              <p:cNvPr id="41" name="5-Point Star 40"/>
              <p:cNvSpPr/>
              <p:nvPr/>
            </p:nvSpPr>
            <p:spPr>
              <a:xfrm>
                <a:off x="4242570" y="5618180"/>
                <a:ext cx="452522" cy="45730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5-Point Star 41"/>
              <p:cNvSpPr/>
              <p:nvPr/>
            </p:nvSpPr>
            <p:spPr>
              <a:xfrm>
                <a:off x="4807124" y="5618179"/>
                <a:ext cx="452522" cy="45730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5-Point Star 42"/>
              <p:cNvSpPr/>
              <p:nvPr/>
            </p:nvSpPr>
            <p:spPr>
              <a:xfrm>
                <a:off x="5306553" y="5618180"/>
                <a:ext cx="452522" cy="45730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5-Point Star 43"/>
              <p:cNvSpPr/>
              <p:nvPr/>
            </p:nvSpPr>
            <p:spPr>
              <a:xfrm>
                <a:off x="4241423" y="6174261"/>
                <a:ext cx="452522" cy="45730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5-Point Star 44"/>
              <p:cNvSpPr/>
              <p:nvPr/>
            </p:nvSpPr>
            <p:spPr>
              <a:xfrm>
                <a:off x="4855406" y="6174261"/>
                <a:ext cx="452522" cy="45730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5-Point Star 46"/>
              <p:cNvSpPr/>
              <p:nvPr/>
            </p:nvSpPr>
            <p:spPr>
              <a:xfrm>
                <a:off x="6074249" y="6166341"/>
                <a:ext cx="452522" cy="45730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5-Point Star 47"/>
              <p:cNvSpPr/>
              <p:nvPr/>
            </p:nvSpPr>
            <p:spPr>
              <a:xfrm>
                <a:off x="6679109" y="6194796"/>
                <a:ext cx="452522" cy="45730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51" name="TextBox 50"/>
          <p:cNvSpPr txBox="1"/>
          <p:nvPr/>
        </p:nvSpPr>
        <p:spPr>
          <a:xfrm>
            <a:off x="3634460" y="5943264"/>
            <a:ext cx="2562081" cy="400110"/>
          </a:xfrm>
          <a:prstGeom prst="rect">
            <a:avLst/>
          </a:prstGeom>
          <a:noFill/>
        </p:spPr>
        <p:txBody>
          <a:bodyPr wrap="square" rtlCol="0">
            <a:spAutoFit/>
          </a:bodyPr>
          <a:lstStyle/>
          <a:p>
            <a:r>
              <a:rPr lang="en-GB" sz="2000"/>
              <a:t>Shape</a:t>
            </a:r>
            <a:endParaRPr lang="en-GB" sz="2200">
              <a:ln w="0">
                <a:solidFill>
                  <a:schemeClr val="accent6"/>
                </a:solidFill>
              </a:ln>
              <a:solidFill>
                <a:schemeClr val="accent6"/>
              </a:solidFill>
            </a:endParaRPr>
          </a:p>
        </p:txBody>
      </p:sp>
      <p:sp>
        <p:nvSpPr>
          <p:cNvPr id="52" name="TextBox 51"/>
          <p:cNvSpPr txBox="1"/>
          <p:nvPr/>
        </p:nvSpPr>
        <p:spPr>
          <a:xfrm>
            <a:off x="4885657" y="6343374"/>
            <a:ext cx="2562081" cy="400110"/>
          </a:xfrm>
          <a:prstGeom prst="rect">
            <a:avLst/>
          </a:prstGeom>
          <a:noFill/>
        </p:spPr>
        <p:txBody>
          <a:bodyPr wrap="square" rtlCol="0">
            <a:spAutoFit/>
          </a:bodyPr>
          <a:lstStyle/>
          <a:p>
            <a:r>
              <a:rPr lang="en-GB" sz="2000"/>
              <a:t>Measure</a:t>
            </a:r>
            <a:endParaRPr lang="en-GB" sz="2200">
              <a:ln w="0">
                <a:solidFill>
                  <a:schemeClr val="accent6"/>
                </a:solidFill>
              </a:ln>
              <a:solidFill>
                <a:schemeClr val="accent6"/>
              </a:solidFill>
            </a:endParaRPr>
          </a:p>
        </p:txBody>
      </p:sp>
      <p:pic>
        <p:nvPicPr>
          <p:cNvPr id="53" name="Picture 52">
            <a:extLst>
              <a:ext uri="{FF2B5EF4-FFF2-40B4-BE49-F238E27FC236}">
                <a16:creationId xmlns:a16="http://schemas.microsoft.com/office/drawing/2014/main" id="{3E289116-BAAF-4775-A399-2B519D443D48}"/>
              </a:ext>
            </a:extLst>
          </p:cNvPr>
          <p:cNvPicPr>
            <a:picLocks noChangeAspect="1"/>
          </p:cNvPicPr>
          <p:nvPr/>
        </p:nvPicPr>
        <p:blipFill>
          <a:blip r:embed="rId7"/>
          <a:stretch>
            <a:fillRect/>
          </a:stretch>
        </p:blipFill>
        <p:spPr>
          <a:xfrm>
            <a:off x="10490714" y="92235"/>
            <a:ext cx="1549880" cy="1536964"/>
          </a:xfrm>
          <a:prstGeom prst="rect">
            <a:avLst/>
          </a:prstGeom>
        </p:spPr>
      </p:pic>
    </p:spTree>
    <p:extLst>
      <p:ext uri="{BB962C8B-B14F-4D97-AF65-F5344CB8AC3E}">
        <p14:creationId xmlns:p14="http://schemas.microsoft.com/office/powerpoint/2010/main" val="1118123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9" grpId="0"/>
      <p:bldP spid="51" grpId="0"/>
      <p:bldP spid="5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289172"/>
            <a:ext cx="12192000" cy="90133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solidFill>
                  <a:schemeClr val="tx1"/>
                </a:solidFill>
              </a:rPr>
              <a:t>Topics Over the Year </a:t>
            </a:r>
          </a:p>
        </p:txBody>
      </p:sp>
      <p:sp>
        <p:nvSpPr>
          <p:cNvPr id="10" name="Rectangle 9"/>
          <p:cNvSpPr/>
          <p:nvPr/>
        </p:nvSpPr>
        <p:spPr>
          <a:xfrm>
            <a:off x="1353118" y="1603767"/>
            <a:ext cx="3646513" cy="600164"/>
          </a:xfrm>
          <a:prstGeom prst="rect">
            <a:avLst/>
          </a:prstGeom>
        </p:spPr>
        <p:txBody>
          <a:bodyPr wrap="square" lIns="91440" tIns="45720" rIns="91440" bIns="45720" anchor="t">
            <a:spAutoFit/>
          </a:bodyPr>
          <a:lstStyle/>
          <a:p>
            <a:pPr algn="ctr"/>
            <a:r>
              <a:rPr lang="en-US" sz="3300" b="1">
                <a:ln w="22225">
                  <a:solidFill>
                    <a:schemeClr val="accent3">
                      <a:lumMod val="75000"/>
                    </a:schemeClr>
                  </a:solidFill>
                  <a:prstDash val="solid"/>
                </a:ln>
                <a:solidFill>
                  <a:srgbClr val="FFC000"/>
                </a:solidFill>
              </a:rPr>
              <a:t>I'm one of a kind.</a:t>
            </a:r>
          </a:p>
        </p:txBody>
      </p:sp>
      <p:sp>
        <p:nvSpPr>
          <p:cNvPr id="12" name="Rectangle 11"/>
          <p:cNvSpPr/>
          <p:nvPr/>
        </p:nvSpPr>
        <p:spPr>
          <a:xfrm>
            <a:off x="5644079" y="3429000"/>
            <a:ext cx="3836967" cy="600164"/>
          </a:xfrm>
          <a:prstGeom prst="rect">
            <a:avLst/>
          </a:prstGeom>
        </p:spPr>
        <p:txBody>
          <a:bodyPr wrap="square">
            <a:spAutoFit/>
          </a:bodyPr>
          <a:lstStyle/>
          <a:p>
            <a:pPr algn="ctr"/>
            <a:r>
              <a:rPr lang="en-US" sz="3300">
                <a:ln w="0">
                  <a:solidFill>
                    <a:schemeClr val="accent5">
                      <a:lumMod val="50000"/>
                    </a:schemeClr>
                  </a:solidFill>
                </a:ln>
                <a:solidFill>
                  <a:schemeClr val="accent5">
                    <a:lumMod val="50000"/>
                  </a:schemeClr>
                </a:solidFill>
                <a:effectLst>
                  <a:outerShdw blurRad="38100" dist="25400" dir="5400000" algn="ctr" rotWithShape="0">
                    <a:srgbClr val="6E747A">
                      <a:alpha val="43000"/>
                    </a:srgbClr>
                  </a:outerShdw>
                </a:effectLst>
              </a:rPr>
              <a:t>Nature detectives.</a:t>
            </a:r>
          </a:p>
        </p:txBody>
      </p:sp>
      <p:sp>
        <p:nvSpPr>
          <p:cNvPr id="13" name="Rectangle 12"/>
          <p:cNvSpPr/>
          <p:nvPr/>
        </p:nvSpPr>
        <p:spPr>
          <a:xfrm>
            <a:off x="2251187" y="4635902"/>
            <a:ext cx="4308291" cy="600164"/>
          </a:xfrm>
          <a:prstGeom prst="rect">
            <a:avLst/>
          </a:prstGeom>
        </p:spPr>
        <p:txBody>
          <a:bodyPr wrap="square">
            <a:spAutoFit/>
          </a:bodyPr>
          <a:lstStyle/>
          <a:p>
            <a:pPr algn="ctr"/>
            <a:r>
              <a:rPr lang="en-US" sz="3300" b="1">
                <a:ln w="22225">
                  <a:solidFill>
                    <a:schemeClr val="accent2"/>
                  </a:solidFill>
                  <a:prstDash val="solid"/>
                </a:ln>
                <a:solidFill>
                  <a:schemeClr val="accent2">
                    <a:lumMod val="60000"/>
                    <a:lumOff val="40000"/>
                  </a:schemeClr>
                </a:solidFill>
              </a:rPr>
              <a:t>From city to sea.</a:t>
            </a:r>
          </a:p>
        </p:txBody>
      </p:sp>
      <p:sp>
        <p:nvSpPr>
          <p:cNvPr id="14" name="Rectangle 13"/>
          <p:cNvSpPr/>
          <p:nvPr/>
        </p:nvSpPr>
        <p:spPr>
          <a:xfrm>
            <a:off x="4414720" y="2313041"/>
            <a:ext cx="5832164" cy="600164"/>
          </a:xfrm>
          <a:prstGeom prst="rect">
            <a:avLst/>
          </a:prstGeom>
        </p:spPr>
        <p:txBody>
          <a:bodyPr wrap="square">
            <a:spAutoFit/>
          </a:bodyPr>
          <a:lstStyle/>
          <a:p>
            <a:pPr algn="ctr"/>
            <a:r>
              <a:rPr lang="en-US" sz="3300" b="1">
                <a:ln w="22225">
                  <a:solidFill>
                    <a:srgbClr val="C00000"/>
                  </a:solidFill>
                  <a:prstDash val="solid"/>
                </a:ln>
                <a:solidFill>
                  <a:srgbClr val="FF0000"/>
                </a:solidFill>
              </a:rPr>
              <a:t>Changing all around me.</a:t>
            </a:r>
          </a:p>
        </p:txBody>
      </p:sp>
      <p:sp>
        <p:nvSpPr>
          <p:cNvPr id="15" name="Rectangle 14"/>
          <p:cNvSpPr/>
          <p:nvPr/>
        </p:nvSpPr>
        <p:spPr>
          <a:xfrm>
            <a:off x="427930" y="3143880"/>
            <a:ext cx="3646513" cy="1107996"/>
          </a:xfrm>
          <a:prstGeom prst="rect">
            <a:avLst/>
          </a:prstGeom>
        </p:spPr>
        <p:txBody>
          <a:bodyPr wrap="square">
            <a:spAutoFit/>
          </a:bodyPr>
          <a:lstStyle/>
          <a:p>
            <a:pPr algn="ctr"/>
            <a:r>
              <a:rPr lang="en-US" sz="3300" b="1">
                <a:ln w="22225">
                  <a:solidFill>
                    <a:srgbClr val="0070C0"/>
                  </a:solidFill>
                  <a:prstDash val="solid"/>
                </a:ln>
                <a:solidFill>
                  <a:srgbClr val="00B0F0"/>
                </a:solidFill>
              </a:rPr>
              <a:t>Weather, water and wild places.</a:t>
            </a:r>
          </a:p>
        </p:txBody>
      </p:sp>
      <p:sp>
        <p:nvSpPr>
          <p:cNvPr id="20" name="Rectangle 19">
            <a:extLst>
              <a:ext uri="{FF2B5EF4-FFF2-40B4-BE49-F238E27FC236}">
                <a16:creationId xmlns:a16="http://schemas.microsoft.com/office/drawing/2014/main" id="{FDD33316-F5B7-4243-A9EB-181AF44143CF}"/>
              </a:ext>
            </a:extLst>
          </p:cNvPr>
          <p:cNvSpPr/>
          <p:nvPr/>
        </p:nvSpPr>
        <p:spPr>
          <a:xfrm>
            <a:off x="6694957" y="5136153"/>
            <a:ext cx="3836967" cy="1107996"/>
          </a:xfrm>
          <a:prstGeom prst="rect">
            <a:avLst/>
          </a:prstGeom>
        </p:spPr>
        <p:txBody>
          <a:bodyPr wrap="square">
            <a:spAutoFit/>
          </a:bodyPr>
          <a:lstStyle/>
          <a:p>
            <a:pPr algn="ctr"/>
            <a:r>
              <a:rPr lang="en-US" sz="3300">
                <a:ln w="0">
                  <a:solidFill>
                    <a:schemeClr val="accent5">
                      <a:lumMod val="50000"/>
                    </a:schemeClr>
                  </a:solidFill>
                </a:ln>
                <a:solidFill>
                  <a:srgbClr val="EE44D6"/>
                </a:solidFill>
                <a:effectLst>
                  <a:outerShdw blurRad="38100" dist="25400" dir="5400000" algn="ctr" rotWithShape="0">
                    <a:srgbClr val="6E747A">
                      <a:alpha val="43000"/>
                    </a:srgbClr>
                  </a:outerShdw>
                </a:effectLst>
              </a:rPr>
              <a:t>A world full of wonders</a:t>
            </a:r>
          </a:p>
        </p:txBody>
      </p:sp>
      <p:pic>
        <p:nvPicPr>
          <p:cNvPr id="9" name="Picture 8">
            <a:extLst>
              <a:ext uri="{FF2B5EF4-FFF2-40B4-BE49-F238E27FC236}">
                <a16:creationId xmlns:a16="http://schemas.microsoft.com/office/drawing/2014/main" id="{C2D3F544-499F-4BA1-8EEF-09E6363B5AEE}"/>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3613464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29734" y="104534"/>
            <a:ext cx="8596668" cy="90133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solidFill>
                  <a:schemeClr val="tx1"/>
                </a:solidFill>
              </a:rPr>
              <a:t>Tapestry</a:t>
            </a:r>
          </a:p>
        </p:txBody>
      </p:sp>
      <p:sp>
        <p:nvSpPr>
          <p:cNvPr id="5" name="Rectangle 4"/>
          <p:cNvSpPr/>
          <p:nvPr/>
        </p:nvSpPr>
        <p:spPr>
          <a:xfrm>
            <a:off x="694749" y="1571958"/>
            <a:ext cx="9128519" cy="646331"/>
          </a:xfrm>
          <a:prstGeom prst="rect">
            <a:avLst/>
          </a:prstGeom>
        </p:spPr>
        <p:txBody>
          <a:bodyPr wrap="square">
            <a:spAutoFit/>
          </a:bodyPr>
          <a:lstStyle/>
          <a:p>
            <a:pPr marL="285750" indent="-285750">
              <a:buFont typeface="Arial" panose="020B0604020202020204" pitchFamily="34" charset="0"/>
              <a:buChar char="•"/>
            </a:pPr>
            <a:endParaRPr lang="en-US">
              <a:latin typeface="Roboto" panose="02000000000000000000" pitchFamily="2" charset="0"/>
              <a:ea typeface="Roboto" panose="02000000000000000000" pitchFamily="2" charset="0"/>
            </a:endParaRPr>
          </a:p>
          <a:p>
            <a:endParaRPr lang="en-US">
              <a:latin typeface="Roboto" panose="02000000000000000000" pitchFamily="2" charset="0"/>
              <a:ea typeface="Roboto" panose="02000000000000000000" pitchFamily="2" charset="0"/>
            </a:endParaRPr>
          </a:p>
        </p:txBody>
      </p:sp>
      <p:sp>
        <p:nvSpPr>
          <p:cNvPr id="2" name="TextBox 1"/>
          <p:cNvSpPr txBox="1"/>
          <p:nvPr/>
        </p:nvSpPr>
        <p:spPr>
          <a:xfrm>
            <a:off x="829734" y="971793"/>
            <a:ext cx="9193497" cy="5170646"/>
          </a:xfrm>
          <a:prstGeom prst="rect">
            <a:avLst/>
          </a:prstGeom>
          <a:noFill/>
        </p:spPr>
        <p:txBody>
          <a:bodyPr wrap="square" rtlCol="0">
            <a:spAutoFit/>
          </a:bodyPr>
          <a:lstStyle/>
          <a:p>
            <a:pPr marL="285750" indent="-285750">
              <a:buClr>
                <a:schemeClr val="accent2"/>
              </a:buClr>
              <a:buFont typeface="Wingdings" panose="05000000000000000000" pitchFamily="2" charset="2"/>
              <a:buChar char="Ø"/>
            </a:pPr>
            <a:r>
              <a:rPr lang="en-GB">
                <a:latin typeface="+mj-lt"/>
              </a:rPr>
              <a:t>Online learning Journey</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Used in school to record children’s ‘wow’ moments or ‘next steps’ in their learning</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 Phonics videos</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Share our learning</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Whole class achievements </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Communication tool</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Updated to journal once a half term</a:t>
            </a:r>
          </a:p>
          <a:p>
            <a:pPr marL="285750" indent="-285750">
              <a:buClr>
                <a:schemeClr val="accent2"/>
              </a:buClr>
              <a:buFont typeface="Wingdings" panose="05000000000000000000" pitchFamily="2" charset="2"/>
              <a:buChar char="Ø"/>
            </a:pPr>
            <a:endParaRPr lang="en-GB">
              <a:latin typeface="+mj-lt"/>
            </a:endParaRPr>
          </a:p>
          <a:p>
            <a:pPr marL="285750" indent="-285750">
              <a:buClr>
                <a:schemeClr val="accent2"/>
              </a:buClr>
              <a:buFont typeface="Wingdings" panose="05000000000000000000" pitchFamily="2" charset="2"/>
              <a:buChar char="Ø"/>
            </a:pPr>
            <a:r>
              <a:rPr lang="en-GB">
                <a:latin typeface="+mj-lt"/>
              </a:rPr>
              <a:t> Please share your learning from home</a:t>
            </a:r>
          </a:p>
          <a:p>
            <a:endParaRPr lang="en-GB">
              <a:latin typeface="Roboto" panose="02000000000000000000"/>
            </a:endParaRPr>
          </a:p>
          <a:p>
            <a:pPr marL="285750" indent="-285750">
              <a:buFont typeface="Arial" panose="020B0604020202020204" pitchFamily="34" charset="0"/>
              <a:buChar char="•"/>
            </a:pPr>
            <a:endParaRPr lang="en-GB">
              <a:latin typeface="Roboto" panose="02000000000000000000"/>
            </a:endParaRPr>
          </a:p>
          <a:p>
            <a:endParaRPr lang="en-GB" sz="2400">
              <a:latin typeface="Roboto" panose="02000000000000000000"/>
            </a:endParaRPr>
          </a:p>
        </p:txBody>
      </p:sp>
      <p:pic>
        <p:nvPicPr>
          <p:cNvPr id="3" name="Picture 2"/>
          <p:cNvPicPr>
            <a:picLocks noChangeAspect="1"/>
          </p:cNvPicPr>
          <p:nvPr/>
        </p:nvPicPr>
        <p:blipFill rotWithShape="1">
          <a:blip r:embed="rId3"/>
          <a:srcRect l="15979" t="14139" r="18580" b="13268"/>
          <a:stretch/>
        </p:blipFill>
        <p:spPr>
          <a:xfrm>
            <a:off x="6192544" y="2338158"/>
            <a:ext cx="4724400" cy="2947884"/>
          </a:xfrm>
          <a:prstGeom prst="rect">
            <a:avLst/>
          </a:prstGeom>
        </p:spPr>
      </p:pic>
      <p:pic>
        <p:nvPicPr>
          <p:cNvPr id="6" name="Picture 5">
            <a:extLst>
              <a:ext uri="{FF2B5EF4-FFF2-40B4-BE49-F238E27FC236}">
                <a16:creationId xmlns:a16="http://schemas.microsoft.com/office/drawing/2014/main" id="{DC2B4D8A-7490-4999-9065-1CCED6B347A0}"/>
              </a:ext>
            </a:extLst>
          </p:cNvPr>
          <p:cNvPicPr>
            <a:picLocks noChangeAspect="1"/>
          </p:cNvPicPr>
          <p:nvPr/>
        </p:nvPicPr>
        <p:blipFill>
          <a:blip r:embed="rId4"/>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959399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FB9B36-4737-413F-B3AE-806CC0385396}"/>
              </a:ext>
            </a:extLst>
          </p:cNvPr>
          <p:cNvPicPr>
            <a:picLocks noChangeAspect="1"/>
          </p:cNvPicPr>
          <p:nvPr/>
        </p:nvPicPr>
        <p:blipFill rotWithShape="1">
          <a:blip r:embed="rId2"/>
          <a:srcRect l="14157" r="11732"/>
          <a:stretch/>
        </p:blipFill>
        <p:spPr>
          <a:xfrm>
            <a:off x="3487271" y="1728145"/>
            <a:ext cx="4878391" cy="3749291"/>
          </a:xfrm>
          <a:prstGeom prst="rect">
            <a:avLst/>
          </a:prstGeom>
        </p:spPr>
      </p:pic>
      <p:sp>
        <p:nvSpPr>
          <p:cNvPr id="3" name="Title 1">
            <a:extLst>
              <a:ext uri="{FF2B5EF4-FFF2-40B4-BE49-F238E27FC236}">
                <a16:creationId xmlns:a16="http://schemas.microsoft.com/office/drawing/2014/main" id="{690C85A9-DDA3-456C-94FD-5F258CF07F0B}"/>
              </a:ext>
            </a:extLst>
          </p:cNvPr>
          <p:cNvSpPr txBox="1">
            <a:spLocks/>
          </p:cNvSpPr>
          <p:nvPr/>
        </p:nvSpPr>
        <p:spPr>
          <a:xfrm>
            <a:off x="0" y="289172"/>
            <a:ext cx="12192000" cy="90133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solidFill>
                  <a:schemeClr val="tx1"/>
                </a:solidFill>
                <a:latin typeface="Roboto"/>
              </a:rPr>
              <a:t>Rainbow of Respect </a:t>
            </a:r>
          </a:p>
        </p:txBody>
      </p:sp>
      <p:pic>
        <p:nvPicPr>
          <p:cNvPr id="4" name="Picture 3">
            <a:extLst>
              <a:ext uri="{FF2B5EF4-FFF2-40B4-BE49-F238E27FC236}">
                <a16:creationId xmlns:a16="http://schemas.microsoft.com/office/drawing/2014/main" id="{CCBCE941-6991-4F2D-A01A-49FF6254F0B4}"/>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856225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tx1"/>
                </a:solidFill>
                <a:latin typeface="Trebuchet MS"/>
              </a:rPr>
              <a:t>Golden Tokens</a:t>
            </a:r>
          </a:p>
        </p:txBody>
      </p:sp>
      <p:sp>
        <p:nvSpPr>
          <p:cNvPr id="3" name="Content Placeholder 2"/>
          <p:cNvSpPr>
            <a:spLocks noGrp="1"/>
          </p:cNvSpPr>
          <p:nvPr>
            <p:ph idx="1"/>
          </p:nvPr>
        </p:nvSpPr>
        <p:spPr>
          <a:xfrm>
            <a:off x="376216" y="1716215"/>
            <a:ext cx="10515600" cy="4649074"/>
          </a:xfrm>
        </p:spPr>
        <p:txBody>
          <a:bodyPr vert="horz" lIns="91440" tIns="45720" rIns="91440" bIns="45720" rtlCol="0" anchor="t">
            <a:normAutofit fontScale="25000" lnSpcReduction="20000"/>
          </a:bodyPr>
          <a:lstStyle/>
          <a:p>
            <a:pPr marL="0" indent="0">
              <a:buNone/>
            </a:pPr>
            <a:endParaRPr lang="en-GB" sz="3200">
              <a:latin typeface="SassoonPrimaryInfant" pitchFamily="2" charset="0"/>
            </a:endParaRPr>
          </a:p>
          <a:p>
            <a:pPr fontAlgn="base">
              <a:buFont typeface="Wingdings" panose="05000000000000000000" pitchFamily="2" charset="2"/>
              <a:buChar char="Ø"/>
            </a:pPr>
            <a:r>
              <a:rPr lang="en-US" sz="7200">
                <a:latin typeface="+mj-lt"/>
              </a:rPr>
              <a:t>Awarded for positive </a:t>
            </a:r>
            <a:r>
              <a:rPr lang="en-US" sz="7200" err="1">
                <a:latin typeface="+mj-lt"/>
              </a:rPr>
              <a:t>behaviour</a:t>
            </a:r>
            <a:r>
              <a:rPr lang="en-US" sz="7200">
                <a:latin typeface="+mj-lt"/>
              </a:rPr>
              <a:t> over and above our non-negotiables, for displaying any of the Rainbow of Respect behaviours.</a:t>
            </a:r>
          </a:p>
          <a:p>
            <a:pPr fontAlgn="base">
              <a:buFont typeface="Wingdings" panose="05000000000000000000" pitchFamily="2" charset="2"/>
              <a:buChar char="Ø"/>
            </a:pPr>
            <a:endParaRPr lang="en-US" sz="7200">
              <a:latin typeface="+mj-lt"/>
            </a:endParaRPr>
          </a:p>
          <a:p>
            <a:pPr fontAlgn="base">
              <a:buFont typeface="Wingdings" panose="05000000000000000000" pitchFamily="2" charset="2"/>
              <a:buChar char="Ø"/>
            </a:pPr>
            <a:r>
              <a:rPr lang="en-US" sz="7200">
                <a:latin typeface="+mj-lt"/>
              </a:rPr>
              <a:t>Can be given during lessons when children have shown progress, achieved beyond the learning objective, tried hard – above and beyond usual class expectations.  </a:t>
            </a:r>
          </a:p>
          <a:p>
            <a:pPr fontAlgn="base">
              <a:buFont typeface="Wingdings" panose="05000000000000000000" pitchFamily="2" charset="2"/>
              <a:buChar char="Ø"/>
            </a:pPr>
            <a:endParaRPr lang="en-US" sz="7200">
              <a:latin typeface="+mj-lt"/>
            </a:endParaRPr>
          </a:p>
          <a:p>
            <a:pPr fontAlgn="base">
              <a:buFont typeface="Wingdings" panose="05000000000000000000" pitchFamily="2" charset="2"/>
              <a:buChar char="Ø"/>
            </a:pPr>
            <a:r>
              <a:rPr lang="en-US" sz="7200">
                <a:latin typeface="+mj-lt"/>
              </a:rPr>
              <a:t>Reading at home – when you read at home and write in the reading record, your child will receive a token for each read (1 per day).</a:t>
            </a:r>
          </a:p>
          <a:p>
            <a:pPr>
              <a:buFont typeface="Wingdings" panose="05000000000000000000" pitchFamily="2" charset="2"/>
              <a:buChar char="Ø"/>
            </a:pPr>
            <a:endParaRPr lang="en-US" sz="7200">
              <a:latin typeface="+mj-lt"/>
            </a:endParaRPr>
          </a:p>
          <a:p>
            <a:pPr>
              <a:buFont typeface="Wingdings" panose="05000000000000000000" pitchFamily="2" charset="2"/>
              <a:buChar char="Ø"/>
            </a:pPr>
            <a:r>
              <a:rPr lang="en-US" sz="7200">
                <a:latin typeface="+mj-lt"/>
              </a:rPr>
              <a:t>Each week the winning team will have the class trophy with their </a:t>
            </a:r>
            <a:r>
              <a:rPr lang="en-US" sz="7200" err="1">
                <a:latin typeface="+mj-lt"/>
              </a:rPr>
              <a:t>colour</a:t>
            </a:r>
            <a:r>
              <a:rPr lang="en-US" sz="7200">
                <a:latin typeface="+mj-lt"/>
              </a:rPr>
              <a:t> in it.  When we start going to assembly the winners from each class sit on the bench!</a:t>
            </a:r>
          </a:p>
          <a:p>
            <a:pPr fontAlgn="base">
              <a:buFont typeface="Wingdings" panose="05000000000000000000" pitchFamily="2" charset="2"/>
              <a:buChar char="Ø"/>
            </a:pPr>
            <a:endParaRPr lang="en-US" sz="7200">
              <a:latin typeface="+mj-lt"/>
            </a:endParaRPr>
          </a:p>
          <a:p>
            <a:pPr marL="0" indent="0" fontAlgn="base">
              <a:buNone/>
            </a:pPr>
            <a:endParaRPr lang="en-US" sz="7200">
              <a:latin typeface="+mj-lt"/>
            </a:endParaRPr>
          </a:p>
          <a:p>
            <a:endParaRPr lang="en-GB" sz="3200">
              <a:latin typeface="SassoonPrimaryInfant" pitchFamily="2" charset="0"/>
            </a:endParaRPr>
          </a:p>
          <a:p>
            <a:endParaRPr lang="en-GB" sz="3200">
              <a:latin typeface="SassoonPrimaryInfant" pitchFamily="2" charset="0"/>
            </a:endParaRPr>
          </a:p>
          <a:p>
            <a:pPr marL="0" indent="0">
              <a:buNone/>
            </a:pPr>
            <a:endParaRPr lang="en-GB" sz="3200">
              <a:latin typeface="SassoonPrimaryInfant" pitchFamily="2" charset="0"/>
            </a:endParaRPr>
          </a:p>
        </p:txBody>
      </p:sp>
      <p:pic>
        <p:nvPicPr>
          <p:cNvPr id="9" name="Picture 8">
            <a:extLst>
              <a:ext uri="{FF2B5EF4-FFF2-40B4-BE49-F238E27FC236}">
                <a16:creationId xmlns:a16="http://schemas.microsoft.com/office/drawing/2014/main" id="{BD874DFB-43D6-4231-B4AC-AC5D38B3A104}"/>
              </a:ext>
            </a:extLst>
          </p:cNvPr>
          <p:cNvPicPr>
            <a:picLocks noChangeAspect="1"/>
          </p:cNvPicPr>
          <p:nvPr/>
        </p:nvPicPr>
        <p:blipFill>
          <a:blip r:embed="rId3"/>
          <a:stretch>
            <a:fillRect/>
          </a:stretch>
        </p:blipFill>
        <p:spPr>
          <a:xfrm>
            <a:off x="10116876" y="339598"/>
            <a:ext cx="1549880" cy="1536964"/>
          </a:xfrm>
          <a:prstGeom prst="rect">
            <a:avLst/>
          </a:prstGeom>
        </p:spPr>
      </p:pic>
      <p:pic>
        <p:nvPicPr>
          <p:cNvPr id="4" name="Picture 3">
            <a:extLst>
              <a:ext uri="{FF2B5EF4-FFF2-40B4-BE49-F238E27FC236}">
                <a16:creationId xmlns:a16="http://schemas.microsoft.com/office/drawing/2014/main" id="{DC1972C9-2032-47F6-97C7-CDDDBE62C819}"/>
              </a:ext>
            </a:extLst>
          </p:cNvPr>
          <p:cNvPicPr>
            <a:picLocks noChangeAspect="1"/>
          </p:cNvPicPr>
          <p:nvPr/>
        </p:nvPicPr>
        <p:blipFill>
          <a:blip r:embed="rId4"/>
          <a:stretch>
            <a:fillRect/>
          </a:stretch>
        </p:blipFill>
        <p:spPr>
          <a:xfrm>
            <a:off x="10639833" y="5395183"/>
            <a:ext cx="1176234" cy="1160339"/>
          </a:xfrm>
          <a:prstGeom prst="rect">
            <a:avLst/>
          </a:prstGeom>
        </p:spPr>
      </p:pic>
      <p:pic>
        <p:nvPicPr>
          <p:cNvPr id="7" name="Picture 6">
            <a:extLst>
              <a:ext uri="{FF2B5EF4-FFF2-40B4-BE49-F238E27FC236}">
                <a16:creationId xmlns:a16="http://schemas.microsoft.com/office/drawing/2014/main" id="{A15CF335-E973-4B7E-BD12-22B6BF4CF6FC}"/>
              </a:ext>
            </a:extLst>
          </p:cNvPr>
          <p:cNvPicPr>
            <a:picLocks noChangeAspect="1"/>
          </p:cNvPicPr>
          <p:nvPr/>
        </p:nvPicPr>
        <p:blipFill rotWithShape="1">
          <a:blip r:embed="rId5"/>
          <a:srcRect l="14157" r="11732"/>
          <a:stretch/>
        </p:blipFill>
        <p:spPr>
          <a:xfrm>
            <a:off x="7495893" y="84797"/>
            <a:ext cx="2308027" cy="1773836"/>
          </a:xfrm>
          <a:prstGeom prst="rect">
            <a:avLst/>
          </a:prstGeom>
        </p:spPr>
      </p:pic>
      <p:sp>
        <p:nvSpPr>
          <p:cNvPr id="6" name="AutoShape 4" descr="https://ukc-powerpoint.officeapps.live.com/pods/GetClipboardImage.ashx?Id=f68e5737-5087-45fd-8336-80e1cc1f0999&amp;DC=GUK5&amp;pkey=b710ed1d-1719-442b-a96e-27d7d4c25605&amp;wdwaccluster=GUK5">
            <a:extLst>
              <a:ext uri="{FF2B5EF4-FFF2-40B4-BE49-F238E27FC236}">
                <a16:creationId xmlns:a16="http://schemas.microsoft.com/office/drawing/2014/main" id="{C0DD3E1B-6299-4172-AB61-6A255FB80E5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030175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546" y="0"/>
            <a:ext cx="8596668" cy="1320800"/>
          </a:xfrm>
        </p:spPr>
        <p:txBody>
          <a:bodyPr/>
          <a:lstStyle/>
          <a:p>
            <a:r>
              <a:rPr lang="en-GB">
                <a:solidFill>
                  <a:schemeClr val="tx1"/>
                </a:solidFill>
                <a:latin typeface="Trebuchet MS"/>
              </a:rPr>
              <a:t>Partnership with families</a:t>
            </a:r>
          </a:p>
        </p:txBody>
      </p:sp>
      <p:sp>
        <p:nvSpPr>
          <p:cNvPr id="3" name="Content Placeholder 2"/>
          <p:cNvSpPr>
            <a:spLocks noGrp="1"/>
          </p:cNvSpPr>
          <p:nvPr>
            <p:ph idx="1"/>
          </p:nvPr>
        </p:nvSpPr>
        <p:spPr>
          <a:xfrm>
            <a:off x="376216" y="844487"/>
            <a:ext cx="10515600" cy="4649074"/>
          </a:xfrm>
        </p:spPr>
        <p:txBody>
          <a:bodyPr vert="horz" lIns="91440" tIns="45720" rIns="91440" bIns="45720" rtlCol="0" anchor="t">
            <a:normAutofit fontScale="25000" lnSpcReduction="20000"/>
          </a:bodyPr>
          <a:lstStyle/>
          <a:p>
            <a:pPr marL="0" indent="0">
              <a:buNone/>
            </a:pPr>
            <a:endParaRPr lang="en-GB" sz="3200">
              <a:latin typeface="SassoonPrimaryInfant" pitchFamily="2" charset="0"/>
            </a:endParaRPr>
          </a:p>
          <a:p>
            <a:pPr fontAlgn="base">
              <a:buFont typeface="Wingdings" panose="05000000000000000000" pitchFamily="2" charset="2"/>
              <a:buChar char="Ø"/>
            </a:pPr>
            <a:r>
              <a:rPr lang="en-US" sz="7200">
                <a:latin typeface="+mj-lt"/>
              </a:rPr>
              <a:t>Speak to teachers at the classroom doors – morning or afternoon</a:t>
            </a:r>
          </a:p>
          <a:p>
            <a:pPr marL="0" indent="0" fontAlgn="base">
              <a:buNone/>
            </a:pPr>
            <a:endParaRPr lang="en-US" sz="7200">
              <a:latin typeface="+mj-lt"/>
            </a:endParaRPr>
          </a:p>
          <a:p>
            <a:pPr fontAlgn="base">
              <a:buFont typeface="Wingdings" panose="05000000000000000000" pitchFamily="2" charset="2"/>
              <a:buChar char="Ø"/>
            </a:pPr>
            <a:r>
              <a:rPr lang="en-GB" sz="7200">
                <a:latin typeface="+mj-lt"/>
              </a:rPr>
              <a:t>You can email your child’s class teacher with any concerns/questions you have - teachers are unlikely to check emails between 8.35-3.10 (Aim to be answered within 48hrs)</a:t>
            </a:r>
          </a:p>
          <a:p>
            <a:pPr fontAlgn="base">
              <a:buFont typeface="Wingdings" panose="05000000000000000000" pitchFamily="2" charset="2"/>
              <a:buChar char="Ø"/>
            </a:pPr>
            <a:endParaRPr lang="en-GB" sz="7200">
              <a:latin typeface="+mj-lt"/>
            </a:endParaRPr>
          </a:p>
          <a:p>
            <a:pPr fontAlgn="base">
              <a:buFont typeface="Wingdings" panose="05000000000000000000" pitchFamily="2" charset="2"/>
              <a:buChar char="Ø"/>
            </a:pPr>
            <a:r>
              <a:rPr lang="en-GB" sz="7200"/>
              <a:t>Keep us informed of any change in home circumstances</a:t>
            </a:r>
            <a:r>
              <a:rPr lang="en-US" sz="7200"/>
              <a:t>​</a:t>
            </a:r>
          </a:p>
          <a:p>
            <a:pPr fontAlgn="base">
              <a:buFont typeface="Wingdings" panose="05000000000000000000" pitchFamily="2" charset="2"/>
              <a:buChar char="Ø"/>
            </a:pPr>
            <a:endParaRPr lang="en-US" sz="7200"/>
          </a:p>
          <a:p>
            <a:pPr fontAlgn="base">
              <a:buFont typeface="Wingdings" panose="05000000000000000000" pitchFamily="2" charset="2"/>
              <a:buChar char="Ø"/>
            </a:pPr>
            <a:r>
              <a:rPr lang="en-GB" sz="7200"/>
              <a:t>Let us know by letter, email or phone the office if any dropping off or collection arrangements change</a:t>
            </a:r>
            <a:r>
              <a:rPr lang="en-US" sz="7200"/>
              <a:t>​</a:t>
            </a:r>
          </a:p>
          <a:p>
            <a:pPr fontAlgn="base">
              <a:buFont typeface="Wingdings" panose="05000000000000000000" pitchFamily="2" charset="2"/>
              <a:buChar char="Ø"/>
            </a:pPr>
            <a:endParaRPr lang="en-US" sz="7200"/>
          </a:p>
          <a:p>
            <a:pPr fontAlgn="base">
              <a:buFont typeface="Wingdings" panose="05000000000000000000" pitchFamily="2" charset="2"/>
              <a:buChar char="Ø"/>
            </a:pPr>
            <a:r>
              <a:rPr lang="en-GB" sz="7200"/>
              <a:t>Tapestry</a:t>
            </a:r>
          </a:p>
          <a:p>
            <a:pPr fontAlgn="base">
              <a:buFont typeface="Wingdings" panose="05000000000000000000" pitchFamily="2" charset="2"/>
              <a:buChar char="Ø"/>
            </a:pPr>
            <a:endParaRPr lang="en-US" sz="7200"/>
          </a:p>
          <a:p>
            <a:pPr fontAlgn="base">
              <a:buFont typeface="Wingdings" panose="05000000000000000000" pitchFamily="2" charset="2"/>
              <a:buChar char="Ø"/>
            </a:pPr>
            <a:r>
              <a:rPr lang="en-GB" sz="7200"/>
              <a:t>Website – sync calendar</a:t>
            </a:r>
            <a:r>
              <a:rPr lang="en-US" sz="7200"/>
              <a:t>​</a:t>
            </a:r>
          </a:p>
          <a:p>
            <a:pPr fontAlgn="base">
              <a:buFont typeface="Wingdings" panose="05000000000000000000" pitchFamily="2" charset="2"/>
              <a:buChar char="Ø"/>
            </a:pPr>
            <a:endParaRPr lang="en-US" sz="7200"/>
          </a:p>
          <a:p>
            <a:pPr fontAlgn="base">
              <a:buFont typeface="Wingdings" panose="05000000000000000000" pitchFamily="2" charset="2"/>
              <a:buChar char="Ø"/>
            </a:pPr>
            <a:r>
              <a:rPr lang="en-GB" sz="7200"/>
              <a:t>Medication – if your child needs medication in school e.g. inhaler, antibiotics, prescribed cream. Please make sure they are handed to the office and a form completed.</a:t>
            </a:r>
            <a:endParaRPr lang="en-US" sz="7200"/>
          </a:p>
          <a:p>
            <a:endParaRPr lang="en-GB" sz="3200">
              <a:latin typeface="SassoonPrimaryInfant" pitchFamily="2" charset="0"/>
            </a:endParaRPr>
          </a:p>
          <a:p>
            <a:endParaRPr lang="en-GB" sz="3200">
              <a:latin typeface="SassoonPrimaryInfant" pitchFamily="2" charset="0"/>
            </a:endParaRPr>
          </a:p>
          <a:p>
            <a:pPr marL="0" indent="0">
              <a:buNone/>
            </a:pPr>
            <a:endParaRPr lang="en-GB" sz="3200">
              <a:latin typeface="SassoonPrimaryInfant" pitchFamily="2" charset="0"/>
            </a:endParaRPr>
          </a:p>
        </p:txBody>
      </p:sp>
      <p:pic>
        <p:nvPicPr>
          <p:cNvPr id="9" name="Picture 8">
            <a:extLst>
              <a:ext uri="{FF2B5EF4-FFF2-40B4-BE49-F238E27FC236}">
                <a16:creationId xmlns:a16="http://schemas.microsoft.com/office/drawing/2014/main" id="{BD874DFB-43D6-4231-B4AC-AC5D38B3A104}"/>
              </a:ext>
            </a:extLst>
          </p:cNvPr>
          <p:cNvPicPr>
            <a:picLocks noChangeAspect="1"/>
          </p:cNvPicPr>
          <p:nvPr/>
        </p:nvPicPr>
        <p:blipFill>
          <a:blip r:embed="rId3"/>
          <a:stretch>
            <a:fillRect/>
          </a:stretch>
        </p:blipFill>
        <p:spPr>
          <a:xfrm>
            <a:off x="10364011" y="185139"/>
            <a:ext cx="1549880" cy="1536964"/>
          </a:xfrm>
          <a:prstGeom prst="rect">
            <a:avLst/>
          </a:prstGeom>
        </p:spPr>
      </p:pic>
      <p:sp>
        <p:nvSpPr>
          <p:cNvPr id="6" name="AutoShape 4" descr="https://ukc-powerpoint.officeapps.live.com/pods/GetClipboardImage.ashx?Id=f68e5737-5087-45fd-8336-80e1cc1f0999&amp;DC=GUK5&amp;pkey=b710ed1d-1719-442b-a96e-27d7d4c25605&amp;wdwaccluster=GUK5">
            <a:extLst>
              <a:ext uri="{FF2B5EF4-FFF2-40B4-BE49-F238E27FC236}">
                <a16:creationId xmlns:a16="http://schemas.microsoft.com/office/drawing/2014/main" id="{C0DD3E1B-6299-4172-AB61-6A255FB80E5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020665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tx1"/>
                </a:solidFill>
              </a:rPr>
              <a:t>Just a few reminders . . .</a:t>
            </a:r>
          </a:p>
        </p:txBody>
      </p:sp>
      <p:sp>
        <p:nvSpPr>
          <p:cNvPr id="3" name="Content Placeholder 2"/>
          <p:cNvSpPr>
            <a:spLocks noGrp="1"/>
          </p:cNvSpPr>
          <p:nvPr>
            <p:ph idx="1"/>
          </p:nvPr>
        </p:nvSpPr>
        <p:spPr>
          <a:xfrm>
            <a:off x="677334" y="1786121"/>
            <a:ext cx="8596668" cy="3880773"/>
          </a:xfrm>
        </p:spPr>
        <p:txBody>
          <a:bodyPr vert="horz" lIns="91440" tIns="45720" rIns="91440" bIns="45720" rtlCol="0" anchor="t">
            <a:normAutofit/>
          </a:bodyPr>
          <a:lstStyle/>
          <a:p>
            <a:pPr>
              <a:buClr>
                <a:schemeClr val="accent2"/>
              </a:buClr>
              <a:buFont typeface="Wingdings" panose="05000000000000000000" pitchFamily="2" charset="2"/>
              <a:buChar char="Ø"/>
            </a:pPr>
            <a:r>
              <a:rPr lang="en-GB">
                <a:solidFill>
                  <a:schemeClr val="tx1"/>
                </a:solidFill>
              </a:rPr>
              <a:t>Wellies and waterproofs</a:t>
            </a:r>
          </a:p>
          <a:p>
            <a:pPr>
              <a:buClr>
                <a:schemeClr val="accent2"/>
              </a:buClr>
              <a:buFont typeface="Wingdings" panose="05000000000000000000" pitchFamily="2" charset="2"/>
              <a:buChar char="Ø"/>
            </a:pPr>
            <a:endParaRPr lang="en-GB">
              <a:solidFill>
                <a:schemeClr val="tx1"/>
              </a:solidFill>
            </a:endParaRPr>
          </a:p>
          <a:p>
            <a:pPr>
              <a:buClr>
                <a:schemeClr val="accent2"/>
              </a:buClr>
              <a:buFont typeface="Wingdings" panose="05000000000000000000" pitchFamily="2" charset="2"/>
              <a:buChar char="Ø"/>
            </a:pPr>
            <a:r>
              <a:rPr lang="en-GB">
                <a:solidFill>
                  <a:schemeClr val="tx1"/>
                </a:solidFill>
              </a:rPr>
              <a:t>Water bottles and jumpers – names/identifying stickers.  No squash</a:t>
            </a:r>
          </a:p>
          <a:p>
            <a:pPr>
              <a:buClr>
                <a:schemeClr val="accent2"/>
              </a:buClr>
              <a:buFont typeface="Wingdings" panose="05000000000000000000" pitchFamily="2" charset="2"/>
              <a:buChar char="Ø"/>
            </a:pPr>
            <a:endParaRPr lang="en-GB">
              <a:solidFill>
                <a:schemeClr val="tx1"/>
              </a:solidFill>
            </a:endParaRPr>
          </a:p>
          <a:p>
            <a:pPr>
              <a:buClr>
                <a:schemeClr val="accent2"/>
              </a:buClr>
              <a:buFont typeface="Wingdings" panose="05000000000000000000" pitchFamily="2" charset="2"/>
              <a:buChar char="Ø"/>
            </a:pPr>
            <a:r>
              <a:rPr lang="en-GB">
                <a:solidFill>
                  <a:schemeClr val="tx1"/>
                </a:solidFill>
              </a:rPr>
              <a:t>Donation station</a:t>
            </a:r>
          </a:p>
          <a:p>
            <a:pPr>
              <a:buClr>
                <a:srgbClr val="54A021"/>
              </a:buClr>
              <a:buFont typeface="Wingdings" panose="05000000000000000000" pitchFamily="2" charset="2"/>
              <a:buChar char="Ø"/>
            </a:pPr>
            <a:endParaRPr lang="en-GB">
              <a:solidFill>
                <a:schemeClr val="tx1"/>
              </a:solidFill>
            </a:endParaRPr>
          </a:p>
          <a:p>
            <a:pPr>
              <a:buClr>
                <a:srgbClr val="54A021"/>
              </a:buClr>
              <a:buFont typeface="Wingdings" panose="05000000000000000000" pitchFamily="2" charset="2"/>
              <a:buChar char="Ø"/>
            </a:pPr>
            <a:r>
              <a:rPr lang="en-GB">
                <a:solidFill>
                  <a:schemeClr val="tx1"/>
                </a:solidFill>
              </a:rPr>
              <a:t>Please do not put water bottles in book bags - £5 charge for lost or damaged books or a replacement book.</a:t>
            </a:r>
          </a:p>
          <a:p>
            <a:pPr marL="0" indent="0">
              <a:buClrTx/>
              <a:buNone/>
            </a:pPr>
            <a:r>
              <a:rPr lang="en-GB">
                <a:solidFill>
                  <a:schemeClr val="tx1"/>
                </a:solidFill>
              </a:rPr>
              <a:t> </a:t>
            </a:r>
          </a:p>
          <a:p>
            <a:pPr>
              <a:buClrTx/>
              <a:buFont typeface="Arial" panose="020B0604020202020204" pitchFamily="34" charset="0"/>
              <a:buChar char="•"/>
            </a:pPr>
            <a:endParaRPr lang="en-GB">
              <a:solidFill>
                <a:schemeClr val="tx1"/>
              </a:solidFill>
            </a:endParaRPr>
          </a:p>
          <a:p>
            <a:pPr>
              <a:buClrTx/>
              <a:buFont typeface="Arial" panose="020B0604020202020204" pitchFamily="34" charset="0"/>
              <a:buChar char="•"/>
            </a:pPr>
            <a:endParaRPr lang="en-GB">
              <a:solidFill>
                <a:schemeClr val="tx1"/>
              </a:solidFill>
            </a:endParaRPr>
          </a:p>
          <a:p>
            <a:pPr>
              <a:buClrTx/>
              <a:buFont typeface="Arial" panose="020B0604020202020204" pitchFamily="34" charset="0"/>
              <a:buChar char="•"/>
            </a:pPr>
            <a:endParaRPr lang="en-GB">
              <a:solidFill>
                <a:schemeClr val="tx1"/>
              </a:solidFill>
            </a:endParaRPr>
          </a:p>
          <a:p>
            <a:pPr>
              <a:buFont typeface="Arial" panose="020B0604020202020204" pitchFamily="34" charset="0"/>
              <a:buChar char="•"/>
            </a:pPr>
            <a:endParaRPr lang="en-GB">
              <a:solidFill>
                <a:schemeClr val="tx1"/>
              </a:solidFill>
            </a:endParaRPr>
          </a:p>
        </p:txBody>
      </p:sp>
      <p:pic>
        <p:nvPicPr>
          <p:cNvPr id="4" name="Picture 3">
            <a:extLst>
              <a:ext uri="{FF2B5EF4-FFF2-40B4-BE49-F238E27FC236}">
                <a16:creationId xmlns:a16="http://schemas.microsoft.com/office/drawing/2014/main" id="{81165782-ADE2-4180-8CEE-F35F03E31EBD}"/>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2518850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tx1"/>
                </a:solidFill>
              </a:rPr>
              <a:t>Thank you for coming.  Any Questions?</a:t>
            </a:r>
          </a:p>
        </p:txBody>
      </p:sp>
      <p:sp>
        <p:nvSpPr>
          <p:cNvPr id="3" name="Content Placeholder 2"/>
          <p:cNvSpPr>
            <a:spLocks noGrp="1"/>
          </p:cNvSpPr>
          <p:nvPr>
            <p:ph idx="1"/>
          </p:nvPr>
        </p:nvSpPr>
        <p:spPr>
          <a:xfrm>
            <a:off x="677334" y="1786121"/>
            <a:ext cx="8596668" cy="3880773"/>
          </a:xfrm>
        </p:spPr>
        <p:txBody>
          <a:bodyPr vert="horz" lIns="91440" tIns="45720" rIns="91440" bIns="45720" rtlCol="0" anchor="t">
            <a:normAutofit/>
          </a:bodyPr>
          <a:lstStyle/>
          <a:p>
            <a:pPr marL="0" indent="0" algn="ctr">
              <a:buClrTx/>
              <a:buNone/>
            </a:pPr>
            <a:endParaRPr lang="en-GB">
              <a:solidFill>
                <a:schemeClr val="tx1"/>
              </a:solidFill>
            </a:endParaRPr>
          </a:p>
          <a:p>
            <a:pPr marL="0" indent="0" algn="ctr">
              <a:buClrTx/>
              <a:buNone/>
            </a:pPr>
            <a:r>
              <a:rPr lang="en-GB">
                <a:solidFill>
                  <a:schemeClr val="tx1"/>
                </a:solidFill>
              </a:rPr>
              <a:t>oak@meath-green-infant.surrey.sch.uk </a:t>
            </a:r>
          </a:p>
          <a:p>
            <a:pPr marL="0" indent="0" algn="ctr">
              <a:buClrTx/>
              <a:buNone/>
            </a:pPr>
            <a:endParaRPr lang="en-GB">
              <a:solidFill>
                <a:schemeClr val="tx1"/>
              </a:solidFill>
            </a:endParaRPr>
          </a:p>
          <a:p>
            <a:pPr marL="0" indent="0" algn="ctr">
              <a:buClrTx/>
              <a:buNone/>
            </a:pPr>
            <a:r>
              <a:rPr lang="en-GB">
                <a:solidFill>
                  <a:schemeClr val="tx1"/>
                </a:solidFill>
              </a:rPr>
              <a:t>ash@meath-green-infant.surrey.sch.uk</a:t>
            </a:r>
          </a:p>
          <a:p>
            <a:pPr marL="0" indent="0" algn="ctr">
              <a:buClrTx/>
              <a:buNone/>
            </a:pPr>
            <a:endParaRPr lang="en-GB">
              <a:solidFill>
                <a:schemeClr val="tx1"/>
              </a:solidFill>
            </a:endParaRPr>
          </a:p>
          <a:p>
            <a:pPr marL="0" indent="0" algn="ctr">
              <a:buClrTx/>
              <a:buNone/>
            </a:pPr>
            <a:r>
              <a:rPr lang="en-GB">
                <a:solidFill>
                  <a:schemeClr val="tx1"/>
                </a:solidFill>
              </a:rPr>
              <a:t>beech@meath-green-infant.surrey.sch.uk</a:t>
            </a:r>
          </a:p>
          <a:p>
            <a:pPr marL="0" indent="0" algn="ctr">
              <a:buClrTx/>
              <a:buNone/>
            </a:pPr>
            <a:endParaRPr lang="en-GB">
              <a:solidFill>
                <a:schemeClr val="tx1"/>
              </a:solidFill>
            </a:endParaRPr>
          </a:p>
          <a:p>
            <a:pPr>
              <a:buClrTx/>
              <a:buFont typeface="Arial" panose="020B0604020202020204" pitchFamily="34" charset="0"/>
              <a:buChar char="•"/>
            </a:pPr>
            <a:endParaRPr lang="en-GB">
              <a:solidFill>
                <a:schemeClr val="tx1"/>
              </a:solidFill>
            </a:endParaRPr>
          </a:p>
          <a:p>
            <a:pPr>
              <a:buClrTx/>
              <a:buFont typeface="Arial" panose="020B0604020202020204" pitchFamily="34" charset="0"/>
              <a:buChar char="•"/>
            </a:pPr>
            <a:endParaRPr lang="en-GB">
              <a:solidFill>
                <a:schemeClr val="tx1"/>
              </a:solidFill>
            </a:endParaRPr>
          </a:p>
          <a:p>
            <a:pPr>
              <a:buClrTx/>
              <a:buFont typeface="Arial" panose="020B0604020202020204" pitchFamily="34" charset="0"/>
              <a:buChar char="•"/>
            </a:pPr>
            <a:endParaRPr lang="en-GB">
              <a:solidFill>
                <a:schemeClr val="tx1"/>
              </a:solidFill>
            </a:endParaRPr>
          </a:p>
          <a:p>
            <a:pPr>
              <a:buFont typeface="Arial" panose="020B0604020202020204" pitchFamily="34" charset="0"/>
              <a:buChar char="•"/>
            </a:pPr>
            <a:endParaRPr lang="en-GB">
              <a:solidFill>
                <a:schemeClr val="tx1"/>
              </a:solidFill>
            </a:endParaRPr>
          </a:p>
        </p:txBody>
      </p:sp>
      <p:pic>
        <p:nvPicPr>
          <p:cNvPr id="4" name="Picture 3">
            <a:extLst>
              <a:ext uri="{FF2B5EF4-FFF2-40B4-BE49-F238E27FC236}">
                <a16:creationId xmlns:a16="http://schemas.microsoft.com/office/drawing/2014/main" id="{81165782-ADE2-4180-8CEE-F35F03E31EBD}"/>
              </a:ext>
            </a:extLst>
          </p:cNvPr>
          <p:cNvPicPr>
            <a:picLocks noChangeAspect="1"/>
          </p:cNvPicPr>
          <p:nvPr/>
        </p:nvPicPr>
        <p:blipFill>
          <a:blip r:embed="rId3"/>
          <a:stretch>
            <a:fillRect/>
          </a:stretch>
        </p:blipFill>
        <p:spPr>
          <a:xfrm>
            <a:off x="10116876" y="339598"/>
            <a:ext cx="1549880" cy="1536964"/>
          </a:xfrm>
          <a:prstGeom prst="rect">
            <a:avLst/>
          </a:prstGeom>
        </p:spPr>
      </p:pic>
    </p:spTree>
    <p:extLst>
      <p:ext uri="{BB962C8B-B14F-4D97-AF65-F5344CB8AC3E}">
        <p14:creationId xmlns:p14="http://schemas.microsoft.com/office/powerpoint/2010/main" val="181923247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ac8c381-49d6-44e3-80e7-f6d6dc3ad441">
      <Terms xmlns="http://schemas.microsoft.com/office/infopath/2007/PartnerControls"/>
    </lcf76f155ced4ddcb4097134ff3c332f>
    <TaxCatchAll xmlns="086357d0-ad9b-4efb-8a64-0462caf3866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93DC10634C8AB47AAD0F640BD15F58B" ma:contentTypeVersion="13" ma:contentTypeDescription="Create a new document." ma:contentTypeScope="" ma:versionID="09d359115c552125d0fa55bdf58a7934">
  <xsd:schema xmlns:xsd="http://www.w3.org/2001/XMLSchema" xmlns:xs="http://www.w3.org/2001/XMLSchema" xmlns:p="http://schemas.microsoft.com/office/2006/metadata/properties" xmlns:ns2="5ac8c381-49d6-44e3-80e7-f6d6dc3ad441" xmlns:ns3="086357d0-ad9b-4efb-8a64-0462caf38664" targetNamespace="http://schemas.microsoft.com/office/2006/metadata/properties" ma:root="true" ma:fieldsID="c21052ebe69364b37627c0c4da2952d7" ns2:_="" ns3:_="">
    <xsd:import namespace="5ac8c381-49d6-44e3-80e7-f6d6dc3ad441"/>
    <xsd:import namespace="086357d0-ad9b-4efb-8a64-0462caf3866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c8c381-49d6-44e3-80e7-f6d6dc3ad44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a8d134b-4c5d-4c3f-88a4-101032d103f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86357d0-ad9b-4efb-8a64-0462caf3866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678e8074-9012-4a10-aada-c66b1073a9bd}" ma:internalName="TaxCatchAll" ma:showField="CatchAllData" ma:web="086357d0-ad9b-4efb-8a64-0462caf386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E54FEE-6294-4501-B26E-E57C54880B50}">
  <ds:schemaRefs>
    <ds:schemaRef ds:uri="http://schemas.microsoft.com/sharepoint/v3/contenttype/forms"/>
  </ds:schemaRefs>
</ds:datastoreItem>
</file>

<file path=customXml/itemProps2.xml><?xml version="1.0" encoding="utf-8"?>
<ds:datastoreItem xmlns:ds="http://schemas.openxmlformats.org/officeDocument/2006/customXml" ds:itemID="{4DA666CA-DDB7-42C6-86E8-A7FF1B5FF68A}">
  <ds:schemaRefs>
    <ds:schemaRef ds:uri="http://purl.org/dc/terms/"/>
    <ds:schemaRef ds:uri="http://schemas.microsoft.com/office/2006/documentManagement/types"/>
    <ds:schemaRef ds:uri="086357d0-ad9b-4efb-8a64-0462caf38664"/>
    <ds:schemaRef ds:uri="http://purl.org/dc/elements/1.1/"/>
    <ds:schemaRef ds:uri="http://schemas.microsoft.com/office/infopath/2007/PartnerControls"/>
    <ds:schemaRef ds:uri="http://schemas.openxmlformats.org/package/2006/metadata/core-properties"/>
    <ds:schemaRef ds:uri="5ac8c381-49d6-44e3-80e7-f6d6dc3ad44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FBAE8BFC-7ADB-4262-B162-FAB82A534D69}">
  <ds:schemaRefs>
    <ds:schemaRef ds:uri="086357d0-ad9b-4efb-8a64-0462caf38664"/>
    <ds:schemaRef ds:uri="5ac8c381-49d6-44e3-80e7-f6d6dc3ad44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1592</Words>
  <Application>Microsoft Office PowerPoint</Application>
  <PresentationFormat>Widescreen</PresentationFormat>
  <Paragraphs>279</Paragraphs>
  <Slides>20</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Roboto</vt:lpstr>
      <vt:lpstr>SassoonPrimaryInfant</vt:lpstr>
      <vt:lpstr>Trebuchet MS</vt:lpstr>
      <vt:lpstr>Wingdings</vt:lpstr>
      <vt:lpstr>Wingdings 3</vt:lpstr>
      <vt:lpstr>Facet</vt:lpstr>
      <vt:lpstr>Reception Welcome Meeting </vt:lpstr>
      <vt:lpstr>PowerPoint Presentation</vt:lpstr>
      <vt:lpstr>Early Years Foundation Stage Framework</vt:lpstr>
      <vt:lpstr>How children learn in Reception</vt:lpstr>
      <vt:lpstr>Reception Baseline</vt:lpstr>
      <vt:lpstr>PowerPoint Presentation</vt:lpstr>
      <vt:lpstr>PowerPoint Presentation</vt:lpstr>
      <vt:lpstr>PowerPoint Presentation</vt:lpstr>
      <vt:lpstr>PowerPoint Presentation</vt:lpstr>
      <vt:lpstr>PowerPoint Presentation</vt:lpstr>
      <vt:lpstr>PowerPoint Presentation</vt:lpstr>
      <vt:lpstr>Drawing Club </vt:lpstr>
      <vt:lpstr>PowerPoint Presentation</vt:lpstr>
      <vt:lpstr>PowerPoint Presentation</vt:lpstr>
      <vt:lpstr>PowerPoint Presentation</vt:lpstr>
      <vt:lpstr>PowerPoint Presentation</vt:lpstr>
      <vt:lpstr>Golden Tokens</vt:lpstr>
      <vt:lpstr>Partnership with families</vt:lpstr>
      <vt:lpstr>Just a few reminders . . .</vt:lpstr>
      <vt:lpstr>Thank you for coming.  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Welcome Meeting</dc:title>
  <dc:creator>Nicola Edwards</dc:creator>
  <cp:lastModifiedBy>Admin4</cp:lastModifiedBy>
  <cp:revision>2</cp:revision>
  <cp:lastPrinted>2023-10-01T15:02:45Z</cp:lastPrinted>
  <dcterms:created xsi:type="dcterms:W3CDTF">2021-09-16T17:08:09Z</dcterms:created>
  <dcterms:modified xsi:type="dcterms:W3CDTF">2025-10-08T09:39:34Z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0x010100893DC10634C8AB47AAD0F640BD15F58B</vt:lpwstr>
  </property>
  <property fmtid="{D5CDD505-2E9C-101B-9397-08002B2CF9AE}" pid="3" name="MediaServiceImageTags">
    <vt:lpwstr/>
  </property>
</Properties>
</file>